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8" r:id="rId1"/>
  </p:sldMasterIdLst>
  <p:notesMasterIdLst>
    <p:notesMasterId r:id="rId16"/>
  </p:notesMasterIdLst>
  <p:sldIdLst>
    <p:sldId id="256" r:id="rId2"/>
    <p:sldId id="470" r:id="rId3"/>
    <p:sldId id="352" r:id="rId4"/>
    <p:sldId id="471" r:id="rId5"/>
    <p:sldId id="472" r:id="rId6"/>
    <p:sldId id="453" r:id="rId7"/>
    <p:sldId id="442" r:id="rId8"/>
    <p:sldId id="469" r:id="rId9"/>
    <p:sldId id="473" r:id="rId10"/>
    <p:sldId id="474" r:id="rId11"/>
    <p:sldId id="466" r:id="rId12"/>
    <p:sldId id="475" r:id="rId13"/>
    <p:sldId id="476" r:id="rId14"/>
    <p:sldId id="477" r:id="rId1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икова Кристина Сергеевна" initials="ККС" lastIdx="2" clrIdx="0">
    <p:extLst>
      <p:ext uri="{19B8F6BF-5375-455C-9EA6-DF929625EA0E}">
        <p15:presenceInfo xmlns:p15="http://schemas.microsoft.com/office/powerpoint/2012/main" xmlns="" userId="S-1-5-21-1946519835-3947329076-1904122579-263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333399"/>
    <a:srgbClr val="993300"/>
    <a:srgbClr val="FFFF00"/>
    <a:srgbClr val="00808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0860" autoAdjust="0"/>
  </p:normalViewPr>
  <p:slideViewPr>
    <p:cSldViewPr>
      <p:cViewPr>
        <p:scale>
          <a:sx n="113" d="100"/>
          <a:sy n="113" d="100"/>
        </p:scale>
        <p:origin x="-159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86BB5-FA48-4EE1-B27F-39A5A4E56F30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5D3C53F-C001-4056-BEBA-4B7BC55CF309}">
      <dgm:prSet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Участниками антиконкурентных соглашений являются десятки компаний производителей, официальные дистрибьюторы и заказчики</a:t>
          </a:r>
        </a:p>
      </dgm:t>
    </dgm:pt>
    <dgm:pt modelId="{7697668A-515F-48AB-BC6F-B0D3B80710D8}" type="sibTrans" cxnId="{9388841D-7D59-42A3-A1A3-85C8E74DFF02}">
      <dgm:prSet/>
      <dgm:spPr/>
      <dgm:t>
        <a:bodyPr/>
        <a:lstStyle/>
        <a:p>
          <a:endParaRPr lang="ru-RU" sz="1600"/>
        </a:p>
      </dgm:t>
    </dgm:pt>
    <dgm:pt modelId="{DA5B1910-2CFC-4251-8C65-C36D29C1B9CA}" type="parTrans" cxnId="{9388841D-7D59-42A3-A1A3-85C8E74DFF02}">
      <dgm:prSet/>
      <dgm:spPr/>
      <dgm:t>
        <a:bodyPr/>
        <a:lstStyle/>
        <a:p>
          <a:endParaRPr lang="ru-RU" sz="1600"/>
        </a:p>
      </dgm:t>
    </dgm:pt>
    <dgm:pt modelId="{5111E13F-6D61-4891-AE49-2FD371137766}">
      <dgm:prSet custT="1"/>
      <dgm:spPr/>
      <dgm:t>
        <a:bodyPr/>
        <a:lstStyle/>
        <a:p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распространяются практически на все фармацевтические группы лекарственных препаратов, а также практически на все виды изделий медицинского назначения</a:t>
          </a:r>
        </a:p>
      </dgm:t>
    </dgm:pt>
    <dgm:pt modelId="{B1D0693E-C538-41B0-86E9-0675B0C41C44}" type="sibTrans" cxnId="{169FF2BF-A853-456C-823A-7F7441E26493}">
      <dgm:prSet/>
      <dgm:spPr/>
      <dgm:t>
        <a:bodyPr/>
        <a:lstStyle/>
        <a:p>
          <a:endParaRPr lang="ru-RU" sz="1600"/>
        </a:p>
      </dgm:t>
    </dgm:pt>
    <dgm:pt modelId="{92AB1085-4A0E-4D8F-A965-F47384EB0866}" type="parTrans" cxnId="{169FF2BF-A853-456C-823A-7F7441E26493}">
      <dgm:prSet/>
      <dgm:spPr/>
      <dgm:t>
        <a:bodyPr/>
        <a:lstStyle/>
        <a:p>
          <a:endParaRPr lang="ru-RU" sz="1600"/>
        </a:p>
      </dgm:t>
    </dgm:pt>
    <dgm:pt modelId="{9B16B606-87CA-4946-A5F7-24ABA4800D49}">
      <dgm:prSet phldrT="[Текст]"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картелей при проведении более 3000 открытых аукционов в электронной форме</a:t>
          </a:r>
        </a:p>
      </dgm:t>
    </dgm:pt>
    <dgm:pt modelId="{C3078B71-3DE9-4DDB-B7A4-4D80BBC1D11C}" type="sibTrans" cxnId="{75EDB164-8431-42EB-BD3D-1D928672CC05}">
      <dgm:prSet/>
      <dgm:spPr/>
      <dgm:t>
        <a:bodyPr/>
        <a:lstStyle/>
        <a:p>
          <a:endParaRPr lang="ru-RU" sz="1600"/>
        </a:p>
      </dgm:t>
    </dgm:pt>
    <dgm:pt modelId="{30722ABA-9AB6-460C-A725-C38AFF7E4DF1}" type="parTrans" cxnId="{75EDB164-8431-42EB-BD3D-1D928672CC05}">
      <dgm:prSet/>
      <dgm:spPr/>
      <dgm:t>
        <a:bodyPr/>
        <a:lstStyle/>
        <a:p>
          <a:endParaRPr lang="ru-RU" sz="1600"/>
        </a:p>
      </dgm:t>
    </dgm:pt>
    <dgm:pt modelId="{53B931FE-AF8F-4005-BCD3-7CC1E55EE20F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Картели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действуют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на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территории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80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регионов</a:t>
          </a:r>
        </a:p>
      </dgm:t>
    </dgm:pt>
    <dgm:pt modelId="{E757CD77-170C-462E-9A31-66CE08D45E8C}" type="sibTrans" cxnId="{860D6799-160A-49ED-9B56-3C07C68D81D5}">
      <dgm:prSet/>
      <dgm:spPr/>
      <dgm:t>
        <a:bodyPr/>
        <a:lstStyle/>
        <a:p>
          <a:endParaRPr lang="ru-RU" sz="1600"/>
        </a:p>
      </dgm:t>
    </dgm:pt>
    <dgm:pt modelId="{4E06E634-EF2B-4E67-AC40-6E0A1674C33D}" type="parTrans" cxnId="{860D6799-160A-49ED-9B56-3C07C68D81D5}">
      <dgm:prSet/>
      <dgm:spPr/>
      <dgm:t>
        <a:bodyPr/>
        <a:lstStyle/>
        <a:p>
          <a:endParaRPr lang="ru-RU" sz="1600"/>
        </a:p>
      </dgm:t>
    </dgm:pt>
    <dgm:pt modelId="{E0AC1FFF-BA7F-4C66-BFBA-BC7C5120560F}">
      <dgm:prSet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ходе проведения проверок обнаружены признаки коррумпированности должностных лиц медицинских учреждений</a:t>
          </a:r>
        </a:p>
      </dgm:t>
    </dgm:pt>
    <dgm:pt modelId="{ED795C10-AA0B-43FB-A8E0-E8C1F87CC9C7}" type="parTrans" cxnId="{CE8C3875-7976-4A57-89D4-EB173333BAD3}">
      <dgm:prSet/>
      <dgm:spPr/>
      <dgm:t>
        <a:bodyPr/>
        <a:lstStyle/>
        <a:p>
          <a:endParaRPr lang="ru-RU" sz="1600"/>
        </a:p>
      </dgm:t>
    </dgm:pt>
    <dgm:pt modelId="{624845EC-C983-4E1F-8866-69CBAF09261F}" type="sibTrans" cxnId="{CE8C3875-7976-4A57-89D4-EB173333BAD3}">
      <dgm:prSet/>
      <dgm:spPr/>
      <dgm:t>
        <a:bodyPr/>
        <a:lstStyle/>
        <a:p>
          <a:endParaRPr lang="ru-RU" sz="1600"/>
        </a:p>
      </dgm:t>
    </dgm:pt>
    <dgm:pt modelId="{9DE28DE4-C7D9-4F29-8720-AD43322D633A}">
      <dgm:prSet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</a:t>
          </a:r>
          <a:r>
            <a:rPr lang="ru-RU" sz="1600" b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более </a:t>
          </a:r>
          <a:endParaRPr lang="ru-RU" sz="1600" b="1" smtClean="0">
            <a:solidFill>
              <a:srgbClr val="333399"/>
            </a:solidFill>
            <a:latin typeface="Arial" charset="0"/>
            <a:ea typeface="MS PGothic" pitchFamily="34" charset="-128"/>
            <a:cs typeface="Arial" charset="0"/>
          </a:endParaRPr>
        </a:p>
        <a:p>
          <a:r>
            <a:rPr lang="ru-RU" sz="1600" b="1" smtClean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3 </a:t>
          </a:r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млрд рублей</a:t>
          </a:r>
        </a:p>
      </dgm:t>
    </dgm:pt>
    <dgm:pt modelId="{7B7BB1FA-687D-4A36-81B2-016DD821B0E1}" type="parTrans" cxnId="{35C2750B-9F4A-4235-A5C5-2AE01921C0DD}">
      <dgm:prSet/>
      <dgm:spPr/>
      <dgm:t>
        <a:bodyPr/>
        <a:lstStyle/>
        <a:p>
          <a:endParaRPr lang="ru-RU" sz="1600"/>
        </a:p>
      </dgm:t>
    </dgm:pt>
    <dgm:pt modelId="{33AE5C60-FCAB-4828-80DF-E5CE48679482}" type="sibTrans" cxnId="{35C2750B-9F4A-4235-A5C5-2AE01921C0DD}">
      <dgm:prSet/>
      <dgm:spPr/>
      <dgm:t>
        <a:bodyPr/>
        <a:lstStyle/>
        <a:p>
          <a:endParaRPr lang="ru-RU" sz="1600"/>
        </a:p>
      </dgm:t>
    </dgm:pt>
    <dgm:pt modelId="{0B2D4102-3F10-421E-B83F-19CE9D0EBAEB}" type="pres">
      <dgm:prSet presAssocID="{6C486BB5-FA48-4EE1-B27F-39A5A4E56F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8FFB9-5D4E-45D2-80A5-7727B2BD31B2}" type="pres">
      <dgm:prSet presAssocID="{53B931FE-AF8F-4005-BCD3-7CC1E55EE20F}" presName="comp" presStyleCnt="0"/>
      <dgm:spPr/>
    </dgm:pt>
    <dgm:pt modelId="{F4EF9054-A144-4A69-8A17-3E68DDB96DB6}" type="pres">
      <dgm:prSet presAssocID="{53B931FE-AF8F-4005-BCD3-7CC1E55EE20F}" presName="box" presStyleLbl="node1" presStyleIdx="0" presStyleCnt="6" custLinFactNeighborX="0" custLinFactNeighborY="-2828"/>
      <dgm:spPr/>
      <dgm:t>
        <a:bodyPr/>
        <a:lstStyle/>
        <a:p>
          <a:endParaRPr lang="ru-RU"/>
        </a:p>
      </dgm:t>
    </dgm:pt>
    <dgm:pt modelId="{19ECB384-92F3-4D25-84CF-DA21AEA6758C}" type="pres">
      <dgm:prSet presAssocID="{53B931FE-AF8F-4005-BCD3-7CC1E55EE20F}" presName="img" presStyleLbl="fgImgPlace1" presStyleIdx="0" presStyleCnt="6"/>
      <dgm:spPr>
        <a:blipFill dpi="0" rotWithShape="1">
          <a:blip xmlns:r="http://schemas.openxmlformats.org/officeDocument/2006/relationships" r:embed="rId1"/>
          <a:srcRect/>
          <a:stretch>
            <a:fillRect l="1" t="-14606" r="4232" b="8246"/>
          </a:stretch>
        </a:blipFill>
      </dgm:spPr>
      <dgm:t>
        <a:bodyPr/>
        <a:lstStyle/>
        <a:p>
          <a:endParaRPr lang="ru-RU"/>
        </a:p>
      </dgm:t>
    </dgm:pt>
    <dgm:pt modelId="{032FE7BB-B00F-44C5-A577-7E859F6DC028}" type="pres">
      <dgm:prSet presAssocID="{53B931FE-AF8F-4005-BCD3-7CC1E55EE2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A8ADE-01EF-4327-B714-5C8869CF666E}" type="pres">
      <dgm:prSet presAssocID="{E757CD77-170C-462E-9A31-66CE08D45E8C}" presName="spacer" presStyleCnt="0"/>
      <dgm:spPr/>
    </dgm:pt>
    <dgm:pt modelId="{74594372-03C2-4C95-BA51-ACACC430EEAC}" type="pres">
      <dgm:prSet presAssocID="{9B16B606-87CA-4946-A5F7-24ABA4800D49}" presName="comp" presStyleCnt="0"/>
      <dgm:spPr/>
    </dgm:pt>
    <dgm:pt modelId="{54B59EF6-7D3A-4D8F-8C84-9F7E0731BB91}" type="pres">
      <dgm:prSet presAssocID="{9B16B606-87CA-4946-A5F7-24ABA4800D49}" presName="box" presStyleLbl="node1" presStyleIdx="1" presStyleCnt="6"/>
      <dgm:spPr/>
      <dgm:t>
        <a:bodyPr/>
        <a:lstStyle/>
        <a:p>
          <a:endParaRPr lang="ru-RU"/>
        </a:p>
      </dgm:t>
    </dgm:pt>
    <dgm:pt modelId="{5F9AE14B-40F9-4161-85CF-97BD51D3C307}" type="pres">
      <dgm:prSet presAssocID="{9B16B606-87CA-4946-A5F7-24ABA4800D49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5661162F-158B-410F-A08C-E48D5CB90131}" type="pres">
      <dgm:prSet presAssocID="{9B16B606-87CA-4946-A5F7-24ABA4800D4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E7C9-3B85-4A23-922D-634BC9D6E452}" type="pres">
      <dgm:prSet presAssocID="{C3078B71-3DE9-4DDB-B7A4-4D80BBC1D11C}" presName="spacer" presStyleCnt="0"/>
      <dgm:spPr/>
    </dgm:pt>
    <dgm:pt modelId="{F9B3148D-2FA5-4677-80C7-9ADDFAEE8B66}" type="pres">
      <dgm:prSet presAssocID="{9DE28DE4-C7D9-4F29-8720-AD43322D633A}" presName="comp" presStyleCnt="0"/>
      <dgm:spPr/>
    </dgm:pt>
    <dgm:pt modelId="{CC15D452-3BEA-4F51-95F3-B1DEC7864A35}" type="pres">
      <dgm:prSet presAssocID="{9DE28DE4-C7D9-4F29-8720-AD43322D633A}" presName="box" presStyleLbl="node1" presStyleIdx="2" presStyleCnt="6"/>
      <dgm:spPr/>
      <dgm:t>
        <a:bodyPr/>
        <a:lstStyle/>
        <a:p>
          <a:endParaRPr lang="ru-RU"/>
        </a:p>
      </dgm:t>
    </dgm:pt>
    <dgm:pt modelId="{62FDD6D5-6312-4020-9C42-30BCFBF257AD}" type="pres">
      <dgm:prSet presAssocID="{9DE28DE4-C7D9-4F29-8720-AD43322D633A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CD98ED-9D44-41DC-B064-AEC16E338A4F}" type="pres">
      <dgm:prSet presAssocID="{9DE28DE4-C7D9-4F29-8720-AD43322D633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CF10-9702-4316-8D7B-EDC5F44AAB15}" type="pres">
      <dgm:prSet presAssocID="{33AE5C60-FCAB-4828-80DF-E5CE48679482}" presName="spacer" presStyleCnt="0"/>
      <dgm:spPr/>
    </dgm:pt>
    <dgm:pt modelId="{B4DD29C3-DA77-47D6-9641-F7684971398F}" type="pres">
      <dgm:prSet presAssocID="{5111E13F-6D61-4891-AE49-2FD371137766}" presName="comp" presStyleCnt="0"/>
      <dgm:spPr/>
    </dgm:pt>
    <dgm:pt modelId="{E02F7394-AFAE-43A5-8DE1-387D28853C3B}" type="pres">
      <dgm:prSet presAssocID="{5111E13F-6D61-4891-AE49-2FD371137766}" presName="box" presStyleLbl="node1" presStyleIdx="3" presStyleCnt="6"/>
      <dgm:spPr/>
      <dgm:t>
        <a:bodyPr/>
        <a:lstStyle/>
        <a:p>
          <a:endParaRPr lang="ru-RU"/>
        </a:p>
      </dgm:t>
    </dgm:pt>
    <dgm:pt modelId="{9BF47935-8D37-47A3-AEC7-502B90DE1846}" type="pres">
      <dgm:prSet presAssocID="{5111E13F-6D61-4891-AE49-2FD371137766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ru-RU"/>
        </a:p>
      </dgm:t>
    </dgm:pt>
    <dgm:pt modelId="{CD30960B-DBB1-44A8-9F5F-D4B97158ACDA}" type="pres">
      <dgm:prSet presAssocID="{5111E13F-6D61-4891-AE49-2FD37113776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CEDF3-B825-41F4-B171-137CF36A5CFB}" type="pres">
      <dgm:prSet presAssocID="{B1D0693E-C538-41B0-86E9-0675B0C41C44}" presName="spacer" presStyleCnt="0"/>
      <dgm:spPr/>
    </dgm:pt>
    <dgm:pt modelId="{31CEB603-289B-429A-A1A1-5C147F817227}" type="pres">
      <dgm:prSet presAssocID="{55D3C53F-C001-4056-BEBA-4B7BC55CF309}" presName="comp" presStyleCnt="0"/>
      <dgm:spPr/>
    </dgm:pt>
    <dgm:pt modelId="{EC613C34-F8C5-47D6-90EC-97778881049E}" type="pres">
      <dgm:prSet presAssocID="{55D3C53F-C001-4056-BEBA-4B7BC55CF309}" presName="box" presStyleLbl="node1" presStyleIdx="4" presStyleCnt="6"/>
      <dgm:spPr/>
      <dgm:t>
        <a:bodyPr/>
        <a:lstStyle/>
        <a:p>
          <a:endParaRPr lang="ru-RU"/>
        </a:p>
      </dgm:t>
    </dgm:pt>
    <dgm:pt modelId="{C0807228-F0AA-4FA3-A95E-DCC5E97199CD}" type="pres">
      <dgm:prSet presAssocID="{55D3C53F-C001-4056-BEBA-4B7BC55CF309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71E5F37-02F4-4A41-B58E-0F9BBBB904F4}" type="pres">
      <dgm:prSet presAssocID="{55D3C53F-C001-4056-BEBA-4B7BC55CF30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7D3C-6E2B-4B51-BD02-49E9C13F0B2A}" type="pres">
      <dgm:prSet presAssocID="{7697668A-515F-48AB-BC6F-B0D3B80710D8}" presName="spacer" presStyleCnt="0"/>
      <dgm:spPr/>
    </dgm:pt>
    <dgm:pt modelId="{B4C1D967-2ADD-4A35-8971-208DA19C6CE8}" type="pres">
      <dgm:prSet presAssocID="{E0AC1FFF-BA7F-4C66-BFBA-BC7C5120560F}" presName="comp" presStyleCnt="0"/>
      <dgm:spPr/>
    </dgm:pt>
    <dgm:pt modelId="{51E95192-4367-4989-B9BC-2327F8AA0E1F}" type="pres">
      <dgm:prSet presAssocID="{E0AC1FFF-BA7F-4C66-BFBA-BC7C5120560F}" presName="box" presStyleLbl="node1" presStyleIdx="5" presStyleCnt="6"/>
      <dgm:spPr/>
      <dgm:t>
        <a:bodyPr/>
        <a:lstStyle/>
        <a:p>
          <a:endParaRPr lang="ru-RU"/>
        </a:p>
      </dgm:t>
    </dgm:pt>
    <dgm:pt modelId="{ACAD4751-64CA-4806-9F3F-F2A05CBD6592}" type="pres">
      <dgm:prSet presAssocID="{E0AC1FFF-BA7F-4C66-BFBA-BC7C5120560F}" presName="img" presStyleLbl="fgImgPlac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9" t="-47743" r="1549" b="-44539"/>
          </a:stretch>
        </a:blipFill>
      </dgm:spPr>
    </dgm:pt>
    <dgm:pt modelId="{8A4491A8-09CB-4861-9007-4FFB0847EBCB}" type="pres">
      <dgm:prSet presAssocID="{E0AC1FFF-BA7F-4C66-BFBA-BC7C5120560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22922-C018-462E-8A5F-10FD7B6D3C23}" type="presOf" srcId="{E0AC1FFF-BA7F-4C66-BFBA-BC7C5120560F}" destId="{51E95192-4367-4989-B9BC-2327F8AA0E1F}" srcOrd="0" destOrd="0" presId="urn:microsoft.com/office/officeart/2005/8/layout/vList4#1"/>
    <dgm:cxn modelId="{B41236B1-A7D8-4DFA-85AB-0D2EE6840AAF}" type="presOf" srcId="{9B16B606-87CA-4946-A5F7-24ABA4800D49}" destId="{54B59EF6-7D3A-4D8F-8C84-9F7E0731BB91}" srcOrd="0" destOrd="0" presId="urn:microsoft.com/office/officeart/2005/8/layout/vList4#1"/>
    <dgm:cxn modelId="{3606DDCE-E5A1-4F97-B7F9-842A4BAD985A}" type="presOf" srcId="{55D3C53F-C001-4056-BEBA-4B7BC55CF309}" destId="{EC613C34-F8C5-47D6-90EC-97778881049E}" srcOrd="0" destOrd="0" presId="urn:microsoft.com/office/officeart/2005/8/layout/vList4#1"/>
    <dgm:cxn modelId="{629F647F-1FD0-47F3-A7B3-437120A33FBF}" type="presOf" srcId="{5111E13F-6D61-4891-AE49-2FD371137766}" destId="{E02F7394-AFAE-43A5-8DE1-387D28853C3B}" srcOrd="0" destOrd="0" presId="urn:microsoft.com/office/officeart/2005/8/layout/vList4#1"/>
    <dgm:cxn modelId="{A2E32CB8-BD1A-41B6-9755-BE1271BC11E9}" type="presOf" srcId="{9DE28DE4-C7D9-4F29-8720-AD43322D633A}" destId="{54CD98ED-9D44-41DC-B064-AEC16E338A4F}" srcOrd="1" destOrd="0" presId="urn:microsoft.com/office/officeart/2005/8/layout/vList4#1"/>
    <dgm:cxn modelId="{9388841D-7D59-42A3-A1A3-85C8E74DFF02}" srcId="{6C486BB5-FA48-4EE1-B27F-39A5A4E56F30}" destId="{55D3C53F-C001-4056-BEBA-4B7BC55CF309}" srcOrd="4" destOrd="0" parTransId="{DA5B1910-2CFC-4251-8C65-C36D29C1B9CA}" sibTransId="{7697668A-515F-48AB-BC6F-B0D3B80710D8}"/>
    <dgm:cxn modelId="{E154F2E9-6357-48AA-8B4C-01ED8916B351}" type="presOf" srcId="{53B931FE-AF8F-4005-BCD3-7CC1E55EE20F}" destId="{F4EF9054-A144-4A69-8A17-3E68DDB96DB6}" srcOrd="0" destOrd="0" presId="urn:microsoft.com/office/officeart/2005/8/layout/vList4#1"/>
    <dgm:cxn modelId="{04E3C004-AF9A-4AEA-B881-A0CDB27CC8E6}" type="presOf" srcId="{9DE28DE4-C7D9-4F29-8720-AD43322D633A}" destId="{CC15D452-3BEA-4F51-95F3-B1DEC7864A35}" srcOrd="0" destOrd="0" presId="urn:microsoft.com/office/officeart/2005/8/layout/vList4#1"/>
    <dgm:cxn modelId="{75EDB164-8431-42EB-BD3D-1D928672CC05}" srcId="{6C486BB5-FA48-4EE1-B27F-39A5A4E56F30}" destId="{9B16B606-87CA-4946-A5F7-24ABA4800D49}" srcOrd="1" destOrd="0" parTransId="{30722ABA-9AB6-460C-A725-C38AFF7E4DF1}" sibTransId="{C3078B71-3DE9-4DDB-B7A4-4D80BBC1D11C}"/>
    <dgm:cxn modelId="{2291B395-F182-4645-84EE-C317474D8F26}" type="presOf" srcId="{53B931FE-AF8F-4005-BCD3-7CC1E55EE20F}" destId="{032FE7BB-B00F-44C5-A577-7E859F6DC028}" srcOrd="1" destOrd="0" presId="urn:microsoft.com/office/officeart/2005/8/layout/vList4#1"/>
    <dgm:cxn modelId="{0F98A111-98EB-4205-BA62-2FE8F84B7062}" type="presOf" srcId="{6C486BB5-FA48-4EE1-B27F-39A5A4E56F30}" destId="{0B2D4102-3F10-421E-B83F-19CE9D0EBAEB}" srcOrd="0" destOrd="0" presId="urn:microsoft.com/office/officeart/2005/8/layout/vList4#1"/>
    <dgm:cxn modelId="{0DF12556-51A0-4BBF-8AB0-BDDBDBD2D1BF}" type="presOf" srcId="{E0AC1FFF-BA7F-4C66-BFBA-BC7C5120560F}" destId="{8A4491A8-09CB-4861-9007-4FFB0847EBCB}" srcOrd="1" destOrd="0" presId="urn:microsoft.com/office/officeart/2005/8/layout/vList4#1"/>
    <dgm:cxn modelId="{1A1BFE12-9768-4B12-B3E4-7006DC98949C}" type="presOf" srcId="{9B16B606-87CA-4946-A5F7-24ABA4800D49}" destId="{5661162F-158B-410F-A08C-E48D5CB90131}" srcOrd="1" destOrd="0" presId="urn:microsoft.com/office/officeart/2005/8/layout/vList4#1"/>
    <dgm:cxn modelId="{CC34F015-AFCD-48C0-9B8F-5C071107B35E}" type="presOf" srcId="{55D3C53F-C001-4056-BEBA-4B7BC55CF309}" destId="{B71E5F37-02F4-4A41-B58E-0F9BBBB904F4}" srcOrd="1" destOrd="0" presId="urn:microsoft.com/office/officeart/2005/8/layout/vList4#1"/>
    <dgm:cxn modelId="{35C2750B-9F4A-4235-A5C5-2AE01921C0DD}" srcId="{6C486BB5-FA48-4EE1-B27F-39A5A4E56F30}" destId="{9DE28DE4-C7D9-4F29-8720-AD43322D633A}" srcOrd="2" destOrd="0" parTransId="{7B7BB1FA-687D-4A36-81B2-016DD821B0E1}" sibTransId="{33AE5C60-FCAB-4828-80DF-E5CE48679482}"/>
    <dgm:cxn modelId="{860D6799-160A-49ED-9B56-3C07C68D81D5}" srcId="{6C486BB5-FA48-4EE1-B27F-39A5A4E56F30}" destId="{53B931FE-AF8F-4005-BCD3-7CC1E55EE20F}" srcOrd="0" destOrd="0" parTransId="{4E06E634-EF2B-4E67-AC40-6E0A1674C33D}" sibTransId="{E757CD77-170C-462E-9A31-66CE08D45E8C}"/>
    <dgm:cxn modelId="{CE8C3875-7976-4A57-89D4-EB173333BAD3}" srcId="{6C486BB5-FA48-4EE1-B27F-39A5A4E56F30}" destId="{E0AC1FFF-BA7F-4C66-BFBA-BC7C5120560F}" srcOrd="5" destOrd="0" parTransId="{ED795C10-AA0B-43FB-A8E0-E8C1F87CC9C7}" sibTransId="{624845EC-C983-4E1F-8866-69CBAF09261F}"/>
    <dgm:cxn modelId="{169FF2BF-A853-456C-823A-7F7441E26493}" srcId="{6C486BB5-FA48-4EE1-B27F-39A5A4E56F30}" destId="{5111E13F-6D61-4891-AE49-2FD371137766}" srcOrd="3" destOrd="0" parTransId="{92AB1085-4A0E-4D8F-A965-F47384EB0866}" sibTransId="{B1D0693E-C538-41B0-86E9-0675B0C41C44}"/>
    <dgm:cxn modelId="{8A27E1A5-B04E-4C8A-8F12-03A73C35D441}" type="presOf" srcId="{5111E13F-6D61-4891-AE49-2FD371137766}" destId="{CD30960B-DBB1-44A8-9F5F-D4B97158ACDA}" srcOrd="1" destOrd="0" presId="urn:microsoft.com/office/officeart/2005/8/layout/vList4#1"/>
    <dgm:cxn modelId="{5FBFFE4B-9078-4AFE-A9A3-3A363078EDD7}" type="presParOf" srcId="{0B2D4102-3F10-421E-B83F-19CE9D0EBAEB}" destId="{0D78FFB9-5D4E-45D2-80A5-7727B2BD31B2}" srcOrd="0" destOrd="0" presId="urn:microsoft.com/office/officeart/2005/8/layout/vList4#1"/>
    <dgm:cxn modelId="{DDCBE5BB-EAE4-40E8-80F2-85E67E12526A}" type="presParOf" srcId="{0D78FFB9-5D4E-45D2-80A5-7727B2BD31B2}" destId="{F4EF9054-A144-4A69-8A17-3E68DDB96DB6}" srcOrd="0" destOrd="0" presId="urn:microsoft.com/office/officeart/2005/8/layout/vList4#1"/>
    <dgm:cxn modelId="{85969567-284A-406A-8A07-35B7BC5171EE}" type="presParOf" srcId="{0D78FFB9-5D4E-45D2-80A5-7727B2BD31B2}" destId="{19ECB384-92F3-4D25-84CF-DA21AEA6758C}" srcOrd="1" destOrd="0" presId="urn:microsoft.com/office/officeart/2005/8/layout/vList4#1"/>
    <dgm:cxn modelId="{48BCBAF9-9B9F-4682-8A25-916FCFE2BF1F}" type="presParOf" srcId="{0D78FFB9-5D4E-45D2-80A5-7727B2BD31B2}" destId="{032FE7BB-B00F-44C5-A577-7E859F6DC028}" srcOrd="2" destOrd="0" presId="urn:microsoft.com/office/officeart/2005/8/layout/vList4#1"/>
    <dgm:cxn modelId="{2E72B545-190C-4E0D-AA00-E88DDF18C2CD}" type="presParOf" srcId="{0B2D4102-3F10-421E-B83F-19CE9D0EBAEB}" destId="{F02A8ADE-01EF-4327-B714-5C8869CF666E}" srcOrd="1" destOrd="0" presId="urn:microsoft.com/office/officeart/2005/8/layout/vList4#1"/>
    <dgm:cxn modelId="{8C235838-58E0-4A3F-AD14-E283632FF685}" type="presParOf" srcId="{0B2D4102-3F10-421E-B83F-19CE9D0EBAEB}" destId="{74594372-03C2-4C95-BA51-ACACC430EEAC}" srcOrd="2" destOrd="0" presId="urn:microsoft.com/office/officeart/2005/8/layout/vList4#1"/>
    <dgm:cxn modelId="{2CD2C0B7-4B7A-4D99-869C-A7BD6DBE2A13}" type="presParOf" srcId="{74594372-03C2-4C95-BA51-ACACC430EEAC}" destId="{54B59EF6-7D3A-4D8F-8C84-9F7E0731BB91}" srcOrd="0" destOrd="0" presId="urn:microsoft.com/office/officeart/2005/8/layout/vList4#1"/>
    <dgm:cxn modelId="{5528019C-782A-4576-AC3D-04841F4F4D0D}" type="presParOf" srcId="{74594372-03C2-4C95-BA51-ACACC430EEAC}" destId="{5F9AE14B-40F9-4161-85CF-97BD51D3C307}" srcOrd="1" destOrd="0" presId="urn:microsoft.com/office/officeart/2005/8/layout/vList4#1"/>
    <dgm:cxn modelId="{B8197DFC-0B8E-40B5-B0D7-8DB336F56208}" type="presParOf" srcId="{74594372-03C2-4C95-BA51-ACACC430EEAC}" destId="{5661162F-158B-410F-A08C-E48D5CB90131}" srcOrd="2" destOrd="0" presId="urn:microsoft.com/office/officeart/2005/8/layout/vList4#1"/>
    <dgm:cxn modelId="{AAC0A364-1A05-47B5-8B8E-81D97738375C}" type="presParOf" srcId="{0B2D4102-3F10-421E-B83F-19CE9D0EBAEB}" destId="{0D65E7C9-3B85-4A23-922D-634BC9D6E452}" srcOrd="3" destOrd="0" presId="urn:microsoft.com/office/officeart/2005/8/layout/vList4#1"/>
    <dgm:cxn modelId="{B3B26D5C-6CEB-4CD5-8840-C5D01E4A8D94}" type="presParOf" srcId="{0B2D4102-3F10-421E-B83F-19CE9D0EBAEB}" destId="{F9B3148D-2FA5-4677-80C7-9ADDFAEE8B66}" srcOrd="4" destOrd="0" presId="urn:microsoft.com/office/officeart/2005/8/layout/vList4#1"/>
    <dgm:cxn modelId="{C96BC943-33D7-4739-9820-505576335563}" type="presParOf" srcId="{F9B3148D-2FA5-4677-80C7-9ADDFAEE8B66}" destId="{CC15D452-3BEA-4F51-95F3-B1DEC7864A35}" srcOrd="0" destOrd="0" presId="urn:microsoft.com/office/officeart/2005/8/layout/vList4#1"/>
    <dgm:cxn modelId="{5D885AE4-ACA9-4A5A-BB56-14900B1CF22C}" type="presParOf" srcId="{F9B3148D-2FA5-4677-80C7-9ADDFAEE8B66}" destId="{62FDD6D5-6312-4020-9C42-30BCFBF257AD}" srcOrd="1" destOrd="0" presId="urn:microsoft.com/office/officeart/2005/8/layout/vList4#1"/>
    <dgm:cxn modelId="{09F828E9-8B00-40AC-A1F6-0AF64B71DF17}" type="presParOf" srcId="{F9B3148D-2FA5-4677-80C7-9ADDFAEE8B66}" destId="{54CD98ED-9D44-41DC-B064-AEC16E338A4F}" srcOrd="2" destOrd="0" presId="urn:microsoft.com/office/officeart/2005/8/layout/vList4#1"/>
    <dgm:cxn modelId="{7E0B9E2C-AE98-441A-876E-0F665AAC9E20}" type="presParOf" srcId="{0B2D4102-3F10-421E-B83F-19CE9D0EBAEB}" destId="{29F7CF10-9702-4316-8D7B-EDC5F44AAB15}" srcOrd="5" destOrd="0" presId="urn:microsoft.com/office/officeart/2005/8/layout/vList4#1"/>
    <dgm:cxn modelId="{3367ABFA-8E0D-42BC-907F-E155EDEB5E41}" type="presParOf" srcId="{0B2D4102-3F10-421E-B83F-19CE9D0EBAEB}" destId="{B4DD29C3-DA77-47D6-9641-F7684971398F}" srcOrd="6" destOrd="0" presId="urn:microsoft.com/office/officeart/2005/8/layout/vList4#1"/>
    <dgm:cxn modelId="{465D0791-8B29-49E7-9821-FD0D8927F767}" type="presParOf" srcId="{B4DD29C3-DA77-47D6-9641-F7684971398F}" destId="{E02F7394-AFAE-43A5-8DE1-387D28853C3B}" srcOrd="0" destOrd="0" presId="urn:microsoft.com/office/officeart/2005/8/layout/vList4#1"/>
    <dgm:cxn modelId="{9063D0FF-7064-45FA-8368-F417D48B0F12}" type="presParOf" srcId="{B4DD29C3-DA77-47D6-9641-F7684971398F}" destId="{9BF47935-8D37-47A3-AEC7-502B90DE1846}" srcOrd="1" destOrd="0" presId="urn:microsoft.com/office/officeart/2005/8/layout/vList4#1"/>
    <dgm:cxn modelId="{E9954EC8-A0AE-40C4-A470-59295E10D4F5}" type="presParOf" srcId="{B4DD29C3-DA77-47D6-9641-F7684971398F}" destId="{CD30960B-DBB1-44A8-9F5F-D4B97158ACDA}" srcOrd="2" destOrd="0" presId="urn:microsoft.com/office/officeart/2005/8/layout/vList4#1"/>
    <dgm:cxn modelId="{83958F35-D661-485F-B876-46DCCCAC3D07}" type="presParOf" srcId="{0B2D4102-3F10-421E-B83F-19CE9D0EBAEB}" destId="{94DCEDF3-B825-41F4-B171-137CF36A5CFB}" srcOrd="7" destOrd="0" presId="urn:microsoft.com/office/officeart/2005/8/layout/vList4#1"/>
    <dgm:cxn modelId="{9660D5C4-BECD-4365-A9B9-D7F85492B815}" type="presParOf" srcId="{0B2D4102-3F10-421E-B83F-19CE9D0EBAEB}" destId="{31CEB603-289B-429A-A1A1-5C147F817227}" srcOrd="8" destOrd="0" presId="urn:microsoft.com/office/officeart/2005/8/layout/vList4#1"/>
    <dgm:cxn modelId="{AD327E18-2649-4610-8A13-67D4BAE55615}" type="presParOf" srcId="{31CEB603-289B-429A-A1A1-5C147F817227}" destId="{EC613C34-F8C5-47D6-90EC-97778881049E}" srcOrd="0" destOrd="0" presId="urn:microsoft.com/office/officeart/2005/8/layout/vList4#1"/>
    <dgm:cxn modelId="{61DF94FB-77BE-462C-A6A3-F1DAEC281961}" type="presParOf" srcId="{31CEB603-289B-429A-A1A1-5C147F817227}" destId="{C0807228-F0AA-4FA3-A95E-DCC5E97199CD}" srcOrd="1" destOrd="0" presId="urn:microsoft.com/office/officeart/2005/8/layout/vList4#1"/>
    <dgm:cxn modelId="{9D88D376-E5C0-49D7-AD64-DD5BF4DF9823}" type="presParOf" srcId="{31CEB603-289B-429A-A1A1-5C147F817227}" destId="{B71E5F37-02F4-4A41-B58E-0F9BBBB904F4}" srcOrd="2" destOrd="0" presId="urn:microsoft.com/office/officeart/2005/8/layout/vList4#1"/>
    <dgm:cxn modelId="{96FB82C5-E5D4-4160-A4BA-2F5561D5A5CF}" type="presParOf" srcId="{0B2D4102-3F10-421E-B83F-19CE9D0EBAEB}" destId="{566B7D3C-6E2B-4B51-BD02-49E9C13F0B2A}" srcOrd="9" destOrd="0" presId="urn:microsoft.com/office/officeart/2005/8/layout/vList4#1"/>
    <dgm:cxn modelId="{177E912A-8BD7-4826-8872-2D29276FAB28}" type="presParOf" srcId="{0B2D4102-3F10-421E-B83F-19CE9D0EBAEB}" destId="{B4C1D967-2ADD-4A35-8971-208DA19C6CE8}" srcOrd="10" destOrd="0" presId="urn:microsoft.com/office/officeart/2005/8/layout/vList4#1"/>
    <dgm:cxn modelId="{94BD4B0F-C9FE-413F-9AED-5F2EBE114BFB}" type="presParOf" srcId="{B4C1D967-2ADD-4A35-8971-208DA19C6CE8}" destId="{51E95192-4367-4989-B9BC-2327F8AA0E1F}" srcOrd="0" destOrd="0" presId="urn:microsoft.com/office/officeart/2005/8/layout/vList4#1"/>
    <dgm:cxn modelId="{B025B80E-89F7-4796-95D9-A7F5131E993F}" type="presParOf" srcId="{B4C1D967-2ADD-4A35-8971-208DA19C6CE8}" destId="{ACAD4751-64CA-4806-9F3F-F2A05CBD6592}" srcOrd="1" destOrd="0" presId="urn:microsoft.com/office/officeart/2005/8/layout/vList4#1"/>
    <dgm:cxn modelId="{E7EC7E12-1587-480E-B41A-D647795475AE}" type="presParOf" srcId="{B4C1D967-2ADD-4A35-8971-208DA19C6CE8}" destId="{8A4491A8-09CB-4861-9007-4FFB0847EBC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F9054-A144-4A69-8A17-3E68DDB96DB6}">
      <dsp:nvSpPr>
        <dsp:cNvPr id="0" name=""/>
        <dsp:cNvSpPr/>
      </dsp:nvSpPr>
      <dsp:spPr>
        <a:xfrm>
          <a:off x="0" y="0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</a:rPr>
            <a:t>Картели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действуют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на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территории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80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C00000"/>
              </a:solidFill>
            </a:rPr>
            <a:t>регионов</a:t>
          </a:r>
        </a:p>
      </dsp:txBody>
      <dsp:txXfrm>
        <a:off x="1845408" y="0"/>
        <a:ext cx="7027801" cy="707667"/>
      </dsp:txXfrm>
    </dsp:sp>
    <dsp:sp modelId="{19ECB384-92F3-4D25-84CF-DA21AEA6758C}">
      <dsp:nvSpPr>
        <dsp:cNvPr id="0" name=""/>
        <dsp:cNvSpPr/>
      </dsp:nvSpPr>
      <dsp:spPr>
        <a:xfrm>
          <a:off x="70766" y="70766"/>
          <a:ext cx="1774642" cy="5661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" t="-14606" r="4232" b="8246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59EF6-7D3A-4D8F-8C84-9F7E0731BB91}">
      <dsp:nvSpPr>
        <dsp:cNvPr id="0" name=""/>
        <dsp:cNvSpPr/>
      </dsp:nvSpPr>
      <dsp:spPr>
        <a:xfrm>
          <a:off x="0" y="778434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картелей при проведении более 3000 открытых аукционов в электронной форме</a:t>
          </a:r>
        </a:p>
      </dsp:txBody>
      <dsp:txXfrm>
        <a:off x="1845408" y="778434"/>
        <a:ext cx="7027801" cy="707667"/>
      </dsp:txXfrm>
    </dsp:sp>
    <dsp:sp modelId="{5F9AE14B-40F9-4161-85CF-97BD51D3C307}">
      <dsp:nvSpPr>
        <dsp:cNvPr id="0" name=""/>
        <dsp:cNvSpPr/>
      </dsp:nvSpPr>
      <dsp:spPr>
        <a:xfrm>
          <a:off x="70766" y="849200"/>
          <a:ext cx="1774642" cy="56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D452-3BEA-4F51-95F3-B1DEC7864A35}">
      <dsp:nvSpPr>
        <dsp:cNvPr id="0" name=""/>
        <dsp:cNvSpPr/>
      </dsp:nvSpPr>
      <dsp:spPr>
        <a:xfrm>
          <a:off x="0" y="1556868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</a:t>
          </a:r>
          <a:r>
            <a:rPr lang="ru-RU" sz="1600" b="1" kern="120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более </a:t>
          </a:r>
          <a:endParaRPr lang="ru-RU" sz="1600" b="1" kern="1200" smtClean="0">
            <a:solidFill>
              <a:srgbClr val="333399"/>
            </a:solidFill>
            <a:latin typeface="Arial" charset="0"/>
            <a:ea typeface="MS PGothic" pitchFamily="34" charset="-128"/>
            <a:cs typeface="Arial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3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млрд рублей</a:t>
          </a:r>
        </a:p>
      </dsp:txBody>
      <dsp:txXfrm>
        <a:off x="1845408" y="1556868"/>
        <a:ext cx="7027801" cy="707667"/>
      </dsp:txXfrm>
    </dsp:sp>
    <dsp:sp modelId="{62FDD6D5-6312-4020-9C42-30BCFBF257AD}">
      <dsp:nvSpPr>
        <dsp:cNvPr id="0" name=""/>
        <dsp:cNvSpPr/>
      </dsp:nvSpPr>
      <dsp:spPr>
        <a:xfrm>
          <a:off x="70766" y="1627634"/>
          <a:ext cx="1774642" cy="56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F7394-AFAE-43A5-8DE1-387D28853C3B}">
      <dsp:nvSpPr>
        <dsp:cNvPr id="0" name=""/>
        <dsp:cNvSpPr/>
      </dsp:nvSpPr>
      <dsp:spPr>
        <a:xfrm>
          <a:off x="0" y="2335302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распространяются практически на все фармацевтические группы лекарственных препаратов, а также практически на все виды изделий медицинского назначения</a:t>
          </a:r>
        </a:p>
      </dsp:txBody>
      <dsp:txXfrm>
        <a:off x="1845408" y="2335302"/>
        <a:ext cx="7027801" cy="707667"/>
      </dsp:txXfrm>
    </dsp:sp>
    <dsp:sp modelId="{9BF47935-8D37-47A3-AEC7-502B90DE1846}">
      <dsp:nvSpPr>
        <dsp:cNvPr id="0" name=""/>
        <dsp:cNvSpPr/>
      </dsp:nvSpPr>
      <dsp:spPr>
        <a:xfrm>
          <a:off x="70766" y="2406068"/>
          <a:ext cx="1774642" cy="56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13C34-F8C5-47D6-90EC-97778881049E}">
      <dsp:nvSpPr>
        <dsp:cNvPr id="0" name=""/>
        <dsp:cNvSpPr/>
      </dsp:nvSpPr>
      <dsp:spPr>
        <a:xfrm>
          <a:off x="0" y="3113736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Участниками антиконкурентных соглашений являются десятки компаний производителей, официальные дистрибьюторы и заказчики</a:t>
          </a:r>
        </a:p>
      </dsp:txBody>
      <dsp:txXfrm>
        <a:off x="1845408" y="3113736"/>
        <a:ext cx="7027801" cy="707667"/>
      </dsp:txXfrm>
    </dsp:sp>
    <dsp:sp modelId="{C0807228-F0AA-4FA3-A95E-DCC5E97199CD}">
      <dsp:nvSpPr>
        <dsp:cNvPr id="0" name=""/>
        <dsp:cNvSpPr/>
      </dsp:nvSpPr>
      <dsp:spPr>
        <a:xfrm>
          <a:off x="70766" y="3184503"/>
          <a:ext cx="1774642" cy="56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5192-4367-4989-B9BC-2327F8AA0E1F}">
      <dsp:nvSpPr>
        <dsp:cNvPr id="0" name=""/>
        <dsp:cNvSpPr/>
      </dsp:nvSpPr>
      <dsp:spPr>
        <a:xfrm>
          <a:off x="0" y="3892170"/>
          <a:ext cx="8873210" cy="707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ходе проведения проверок обнаружены признаки коррумпированности должностных лиц медицинских учреждений</a:t>
          </a:r>
        </a:p>
      </dsp:txBody>
      <dsp:txXfrm>
        <a:off x="1845408" y="3892170"/>
        <a:ext cx="7027801" cy="707667"/>
      </dsp:txXfrm>
    </dsp:sp>
    <dsp:sp modelId="{ACAD4751-64CA-4806-9F3F-F2A05CBD6592}">
      <dsp:nvSpPr>
        <dsp:cNvPr id="0" name=""/>
        <dsp:cNvSpPr/>
      </dsp:nvSpPr>
      <dsp:spPr>
        <a:xfrm>
          <a:off x="70766" y="3962937"/>
          <a:ext cx="1774642" cy="5661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9" t="-47743" r="1549" b="-44539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799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6" rIns="92775" bIns="46386" numCol="1" anchor="t" anchorCtr="0" compatLnSpc="1">
            <a:prstTxWarp prst="textNoShape">
              <a:avLst/>
            </a:prstTxWarp>
          </a:bodyPr>
          <a:lstStyle>
            <a:lvl1pPr defTabSz="927889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00" y="1"/>
            <a:ext cx="291799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6" rIns="92775" bIns="46386" numCol="1" anchor="t" anchorCtr="0" compatLnSpc="1">
            <a:prstTxWarp prst="textNoShape">
              <a:avLst/>
            </a:prstTxWarp>
          </a:bodyPr>
          <a:lstStyle>
            <a:lvl1pPr algn="r" defTabSz="927889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4" y="4685706"/>
            <a:ext cx="5389239" cy="443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6" rIns="92775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1412"/>
            <a:ext cx="291799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6" rIns="92775" bIns="46386" numCol="1" anchor="b" anchorCtr="0" compatLnSpc="1">
            <a:prstTxWarp prst="textNoShape">
              <a:avLst/>
            </a:prstTxWarp>
          </a:bodyPr>
          <a:lstStyle>
            <a:lvl1pPr defTabSz="927889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00" y="9371412"/>
            <a:ext cx="291799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6" rIns="92775" bIns="46386" numCol="1" anchor="b" anchorCtr="0" compatLnSpc="1">
            <a:prstTxWarp prst="textNoShape">
              <a:avLst/>
            </a:prstTxWarp>
          </a:bodyPr>
          <a:lstStyle>
            <a:lvl1pPr algn="r" defTabSz="927889">
              <a:defRPr sz="1200" smtClean="0"/>
            </a:lvl1pPr>
          </a:lstStyle>
          <a:p>
            <a:pPr>
              <a:defRPr/>
            </a:pPr>
            <a:fld id="{0F9BD167-7FAD-4312-BF3F-7BB9C9E0A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/>
          <p:cNvSpPr txBox="1">
            <a:spLocks noGrp="1" noChangeArrowheads="1"/>
          </p:cNvSpPr>
          <p:nvPr/>
        </p:nvSpPr>
        <p:spPr bwMode="auto">
          <a:xfrm>
            <a:off x="3817773" y="9373000"/>
            <a:ext cx="291799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9" tIns="45275" rIns="90549" bIns="45275" anchor="b"/>
          <a:lstStyle/>
          <a:p>
            <a:pPr algn="r" defTabSz="905721" eaLnBrk="0" hangingPunct="0">
              <a:spcBef>
                <a:spcPct val="20000"/>
              </a:spcBef>
            </a:pPr>
            <a:fld id="{43413332-1D7A-471E-BD7C-6EEF9F601F6E}" type="slidenum">
              <a:rPr lang="ru-RU" sz="1200">
                <a:latin typeface="Tahoma" pitchFamily="34" charset="0"/>
                <a:cs typeface="Times New Roman" pitchFamily="18" charset="0"/>
              </a:rPr>
              <a:pPr algn="r" defTabSz="905721" eaLnBrk="0" hangingPunct="0">
                <a:spcBef>
                  <a:spcPct val="20000"/>
                </a:spcBef>
              </a:pPr>
              <a:t>3</a:t>
            </a:fld>
            <a:endParaRPr lang="ru-RU" sz="12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8188"/>
            <a:ext cx="4937125" cy="370363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293"/>
            <a:ext cx="4939350" cy="4439841"/>
          </a:xfrm>
          <a:noFill/>
          <a:ln/>
        </p:spPr>
        <p:txBody>
          <a:bodyPr lIns="90549" tIns="45275" rIns="90549" bIns="45275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932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42F5B-0160-4017-8527-F2ED755F15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3004A-E8E3-48BF-80DC-76AAA06F1C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AC108-4D12-4685-8F2F-49F80660FA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80795-4ED5-4DA1-8751-40490D827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9C03C-30A8-4CFA-9880-527F85C04A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FAD6-2A0B-45A7-BC76-67BB2DE610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BCC22-E959-4E40-8474-42E7A17305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BF795-735D-48ED-9592-ED1859CA0F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2DE8-BE78-4220-8D91-188796CCBF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E742F5B-0160-4017-8527-F2ED755F15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Picture 8" descr="пр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пр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079"/>
          <p:cNvSpPr>
            <a:spLocks noChangeArrowheads="1"/>
          </p:cNvSpPr>
          <p:nvPr/>
        </p:nvSpPr>
        <p:spPr bwMode="auto">
          <a:xfrm>
            <a:off x="684213" y="3284538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15000"/>
              </a:spcBef>
            </a:pPr>
            <a:endParaRPr lang="ru-RU" sz="4000" b="1" dirty="0">
              <a:solidFill>
                <a:srgbClr val="333399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9992" y="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079"/>
          <p:cNvSpPr>
            <a:spLocks noChangeArrowheads="1"/>
          </p:cNvSpPr>
          <p:nvPr/>
        </p:nvSpPr>
        <p:spPr bwMode="auto">
          <a:xfrm>
            <a:off x="684213" y="2959226"/>
            <a:ext cx="7416179" cy="15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"/>
              </a:rPr>
              <a:t>Антимонопольные органы и картель</a:t>
            </a:r>
          </a:p>
          <a:p>
            <a:pPr algn="ctr"/>
            <a:endParaRPr lang="ru-RU" sz="3200" b="1" dirty="0" smtClean="0">
              <a:solidFill>
                <a:schemeClr val="accent2"/>
              </a:solidFill>
              <a:latin typeface="Calibri"/>
              <a:cs typeface="Arial" charset="0"/>
            </a:endParaRPr>
          </a:p>
          <a:p>
            <a:pPr algn="ctr"/>
            <a:endParaRPr lang="ru-RU" sz="3200" b="1" dirty="0">
              <a:solidFill>
                <a:schemeClr val="accent2"/>
              </a:solidFill>
              <a:latin typeface="Calibri"/>
              <a:cs typeface="Arial" charset="0"/>
            </a:endParaRPr>
          </a:p>
          <a:p>
            <a:pPr algn="ctr"/>
            <a:endParaRPr lang="ru-RU" sz="3200" b="1" dirty="0" smtClean="0">
              <a:solidFill>
                <a:schemeClr val="accent2"/>
              </a:solidFill>
              <a:latin typeface="Calibri"/>
              <a:cs typeface="Arial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"/>
                <a:cs typeface="Arial" charset="0"/>
              </a:rPr>
              <a:t>201</a:t>
            </a:r>
            <a:r>
              <a:rPr lang="en-US" sz="3200" b="1" dirty="0" smtClean="0">
                <a:solidFill>
                  <a:schemeClr val="accent2"/>
                </a:solidFill>
                <a:latin typeface="Calibri"/>
                <a:cs typeface="Arial" charset="0"/>
              </a:rPr>
              <a:t>7</a:t>
            </a:r>
            <a:endParaRPr lang="ru-RU" sz="3200" b="1" dirty="0" smtClean="0">
              <a:solidFill>
                <a:schemeClr val="accent2"/>
              </a:solidFill>
              <a:cs typeface="Arial" charset="0"/>
            </a:endParaRPr>
          </a:p>
          <a:p>
            <a:pPr algn="r"/>
            <a:endParaRPr lang="ru-RU" sz="2800" b="1" dirty="0" smtClean="0">
              <a:solidFill>
                <a:schemeClr val="accent2"/>
              </a:solidFill>
              <a:cs typeface="Arial" charset="0"/>
            </a:endParaRPr>
          </a:p>
          <a:p>
            <a:pPr algn="r"/>
            <a:endParaRPr lang="ru-RU" sz="2400" dirty="0" smtClean="0">
              <a:solidFill>
                <a:srgbClr val="008080"/>
              </a:solidFill>
              <a:cs typeface="Arial" charset="0"/>
            </a:endParaRPr>
          </a:p>
          <a:p>
            <a:pPr algn="r" eaLnBrk="0" hangingPunct="0"/>
            <a:endParaRPr lang="ru-RU" sz="2800" dirty="0">
              <a:solidFill>
                <a:schemeClr val="accent2"/>
              </a:solidFill>
            </a:endParaRPr>
          </a:p>
          <a:p>
            <a:pPr algn="r" eaLnBrk="0" hangingPunct="0"/>
            <a:endParaRPr lang="ru-RU" sz="2800" dirty="0">
              <a:solidFill>
                <a:schemeClr val="accent2"/>
              </a:solidFill>
            </a:endParaRPr>
          </a:p>
          <a:p>
            <a:pPr algn="r" eaLnBrk="0" hangingPunct="0"/>
            <a:endParaRPr lang="ru-RU" sz="2800" dirty="0">
              <a:solidFill>
                <a:schemeClr val="accent2"/>
              </a:solidFill>
            </a:endParaRPr>
          </a:p>
          <a:p>
            <a:pPr algn="r" eaLnBrk="0" hangingPunct="0"/>
            <a:endParaRPr lang="ru-RU" sz="2800" dirty="0">
              <a:solidFill>
                <a:schemeClr val="accent2"/>
              </a:solidFill>
            </a:endParaRPr>
          </a:p>
          <a:p>
            <a:pPr algn="r" eaLnBrk="0" hangingPunct="0"/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868" y="77282"/>
            <a:ext cx="9146977" cy="47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Управление Федеральной антимонопольной службы по </a:t>
            </a: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язанской области</a:t>
            </a:r>
            <a:endParaRPr lang="ru-RU" sz="2400" b="1" dirty="0">
              <a:solidFill>
                <a:schemeClr val="accent2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8435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«ПОСТАВКА МЕДИКАМЕНТОВ»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1044122"/>
            <a:ext cx="8229600" cy="49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u="sng" dirty="0">
                <a:solidFill>
                  <a:srgbClr val="008080"/>
                </a:solidFill>
              </a:rPr>
              <a:t>Существо дела</a:t>
            </a:r>
            <a:r>
              <a:rPr lang="ru-RU" sz="1400" b="1" dirty="0">
                <a:solidFill>
                  <a:srgbClr val="008080"/>
                </a:solidFill>
              </a:rPr>
              <a:t>:</a:t>
            </a:r>
            <a:r>
              <a:rPr lang="ru-RU" sz="1400" b="1" dirty="0">
                <a:solidFill>
                  <a:srgbClr val="333399"/>
                </a:solidFill>
              </a:rPr>
              <a:t>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Удмуртским УФАС России рассматривается дело, возбужденное в отношении ООО «Айболит» и группы лиц в составе: ООО «</a:t>
            </a:r>
            <a:r>
              <a:rPr lang="ru-RU" sz="1400" b="1" dirty="0" err="1">
                <a:solidFill>
                  <a:srgbClr val="333399"/>
                </a:solidFill>
                <a:ea typeface="MS PGothic" pitchFamily="34" charset="-128"/>
              </a:rPr>
              <a:t>Ангро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», ООО «Практика» и ООО «Союз» по признакам нарушения пункта 2 части 1 статьи 11 Закона о защите конкуренции. </a:t>
            </a:r>
          </a:p>
          <a:p>
            <a:pPr algn="just"/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Указанные хозяйствующие субъекты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в </a:t>
            </a:r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результате реализации антиконкурентного соглашения выиграли по близкой к начальной (максимальной) цене контракта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281 аукцион </a:t>
            </a:r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в электронной форме (снижение НМЦ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контракта</a:t>
            </a:r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 составило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в среднем всего 0,79</a:t>
            </a:r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%). </a:t>
            </a:r>
            <a:endParaRPr lang="ru-RU" sz="1400" b="1" dirty="0">
              <a:solidFill>
                <a:srgbClr val="333399"/>
              </a:solidFill>
              <a:ea typeface="MS PGothic" pitchFamily="34" charset="-128"/>
            </a:endParaRPr>
          </a:p>
          <a:p>
            <a:pPr algn="just"/>
            <a:r>
              <a:rPr lang="ru-RU" sz="1400" b="1" dirty="0" smtClean="0">
                <a:solidFill>
                  <a:srgbClr val="333399"/>
                </a:solidFill>
                <a:ea typeface="MS PGothic" pitchFamily="34" charset="-128"/>
              </a:rPr>
              <a:t>Участниками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сговора была использована единая инфраструктура (организации находятся в одном кабинете, ценовые предложения подавались с одного </a:t>
            </a:r>
            <a:r>
              <a:rPr lang="en-US" sz="1400" b="1" dirty="0">
                <a:solidFill>
                  <a:srgbClr val="333399"/>
                </a:solidFill>
                <a:ea typeface="MS PGothic" pitchFamily="34" charset="-128"/>
              </a:rPr>
              <a:t>IP-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адреса, единые телефоны и пр.), что возможно только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в случае кооперации и консолидации, при этом такие действия осуществляются для достижения единой цели. Приведенная схема действий указанных хозяйствующих субъектов явилась следствием достигнутого между участниками картеля устного соглашения, которое привело  к поддержанию цен на аукционах. </a:t>
            </a:r>
          </a:p>
          <a:p>
            <a:pPr algn="just"/>
            <a:r>
              <a:rPr lang="ru-RU" sz="1400" b="1" u="sng" dirty="0" smtClean="0">
                <a:solidFill>
                  <a:srgbClr val="008080"/>
                </a:solidFill>
              </a:rPr>
              <a:t>Примечание</a:t>
            </a:r>
            <a:r>
              <a:rPr lang="ru-RU" sz="1400" b="1" dirty="0">
                <a:solidFill>
                  <a:srgbClr val="008080"/>
                </a:solidFill>
              </a:rPr>
              <a:t>:</a:t>
            </a:r>
            <a:endParaRPr lang="ru-RU" sz="1400" b="1" dirty="0">
              <a:solidFill>
                <a:srgbClr val="333399"/>
              </a:solidFill>
              <a:ea typeface="MS PGothic" pitchFamily="34" charset="-128"/>
            </a:endParaRPr>
          </a:p>
          <a:p>
            <a:pPr algn="just"/>
            <a:r>
              <a:rPr lang="ru-RU" sz="1400" b="1" dirty="0">
                <a:solidFill>
                  <a:srgbClr val="333399"/>
                </a:solidFill>
                <a:ea typeface="MS PGothic" pitchFamily="34" charset="-128"/>
              </a:rPr>
              <a:t>По оценкам антимонопольного органа, реализация картельного соглашения повлекла извлечение дохода в крупном размере (доход от заключенных контрактов при реализации соглашения составил более 58 миллионов рублей), что является основанием для передачи материалов дела в правоохранительные органы.</a:t>
            </a:r>
          </a:p>
          <a:p>
            <a:pPr algn="just"/>
            <a:endParaRPr lang="ru-RU" sz="1600" b="1" dirty="0">
              <a:solidFill>
                <a:srgbClr val="33339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04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 smtClean="0"/>
              <a:t>Вопрос о привлечении к административной ответственности </a:t>
            </a:r>
            <a:endParaRPr lang="ru-RU" sz="2800" b="1" dirty="0"/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66700" y="981075"/>
            <a:ext cx="8782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1" lang="ru-RU" dirty="0">
                <a:solidFill>
                  <a:srgbClr val="333399"/>
                </a:solidFill>
                <a:latin typeface="Arial" panose="020B0604020202020204" pitchFamily="34" charset="0"/>
              </a:rPr>
              <a:t>За нарушения антимонопольного законодательства предусмотрена</a:t>
            </a:r>
            <a:r>
              <a:rPr lang="ru-RU" dirty="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6" name="Picture 3" descr="C:\Documents and Settings\Администратор\Рабочий стол\03-1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32" y="2524123"/>
            <a:ext cx="3810000" cy="2714625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2591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506663"/>
            <a:ext cx="369411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2800" dirty="0" smtClean="0"/>
              <a:t>Роль Рязанского УФАС России </a:t>
            </a:r>
            <a:endParaRPr lang="ru-RU"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67544" y="809157"/>
            <a:ext cx="8219256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u="sng" dirty="0">
                <a:solidFill>
                  <a:srgbClr val="008080"/>
                </a:solidFill>
              </a:rPr>
              <a:t>Существо дела</a:t>
            </a:r>
            <a:r>
              <a:rPr lang="ru-RU" sz="2000" b="1" dirty="0">
                <a:solidFill>
                  <a:srgbClr val="008080"/>
                </a:solidFill>
              </a:rPr>
              <a:t>:</a:t>
            </a:r>
            <a:r>
              <a:rPr lang="ru-RU" sz="2000" b="1" dirty="0">
                <a:solidFill>
                  <a:srgbClr val="333399"/>
                </a:solidFill>
              </a:rPr>
              <a:t>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Рязанским УФАС </a:t>
            </a:r>
            <a:r>
              <a:rPr lang="ru-RU" sz="2000" b="1" dirty="0">
                <a:solidFill>
                  <a:srgbClr val="333399"/>
                </a:solidFill>
                <a:ea typeface="MS PGothic" pitchFamily="34" charset="-128"/>
              </a:rPr>
              <a:t>России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возбуждено дело о нарушении пункта 2 части 1 статьи 11 Закона о защите конкуренции в отношении 3 хозяйствующих субъектов, по результатам рассмотрения которого принято решение о признании заключения и реализации картеля между ответчиками, направленного на поддержание цен на торгах при  проведении электронного аукциона на выполнение подрядных работ по капитальному ремонту железобетонного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моста в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Скопинском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 районе Рязанской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области.</a:t>
            </a:r>
            <a:endParaRPr lang="ru-RU" sz="2000" b="1" dirty="0">
              <a:solidFill>
                <a:srgbClr val="333399"/>
              </a:solidFill>
              <a:ea typeface="MS PGothic" pitchFamily="34" charset="-128"/>
            </a:endParaRPr>
          </a:p>
          <a:p>
            <a:pPr algn="just"/>
            <a:r>
              <a:rPr lang="ru-RU" sz="2000" b="1" u="sng" dirty="0" smtClean="0">
                <a:solidFill>
                  <a:srgbClr val="008080"/>
                </a:solidFill>
              </a:rPr>
              <a:t>Административная ответственность</a:t>
            </a:r>
            <a:r>
              <a:rPr lang="ru-RU" sz="2000" b="1" u="sng" dirty="0">
                <a:solidFill>
                  <a:srgbClr val="008080"/>
                </a:solidFill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MS PGothic" pitchFamily="34" charset="-128"/>
              </a:rPr>
              <a:t>Хозяйствующие субъекты привлечены к административной ответственности: назначен административный штраф в размере 1980405,00 рублей каждому из участников соглашения.</a:t>
            </a:r>
            <a:endParaRPr lang="ru-RU" sz="2000" b="1" dirty="0">
              <a:solidFill>
                <a:srgbClr val="C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504056"/>
          </a:xfrm>
        </p:spPr>
        <p:txBody>
          <a:bodyPr/>
          <a:lstStyle/>
          <a:p>
            <a:r>
              <a:rPr lang="ru-RU" sz="2800" dirty="0" smtClean="0"/>
              <a:t>Роль Рязанского УФАС России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904656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2000" b="1" u="sng" dirty="0">
                <a:solidFill>
                  <a:srgbClr val="008080"/>
                </a:solidFill>
              </a:rPr>
              <a:t>Существо дела</a:t>
            </a:r>
            <a:r>
              <a:rPr lang="ru-RU" sz="2000" b="1" dirty="0">
                <a:solidFill>
                  <a:srgbClr val="00808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sz="2000" b="1" dirty="0">
                <a:ea typeface="MS PGothic" pitchFamily="34" charset="-128"/>
              </a:rPr>
              <a:t>Рязанским УФАС России принято решение о </a:t>
            </a:r>
            <a:r>
              <a:rPr lang="ru-RU" sz="2000" b="1" dirty="0" smtClean="0">
                <a:ea typeface="MS PGothic" pitchFamily="34" charset="-128"/>
              </a:rPr>
              <a:t>признании нарушения </a:t>
            </a:r>
            <a:r>
              <a:rPr lang="ru-RU" sz="2000" b="1" dirty="0">
                <a:ea typeface="MS PGothic" pitchFamily="34" charset="-128"/>
              </a:rPr>
              <a:t>хозяйствующими </a:t>
            </a:r>
            <a:r>
              <a:rPr lang="ru-RU" sz="2000" b="1" dirty="0" smtClean="0">
                <a:ea typeface="MS PGothic" pitchFamily="34" charset="-128"/>
              </a:rPr>
              <a:t>субъектами (организациями</a:t>
            </a:r>
            <a:r>
              <a:rPr lang="ru-RU" sz="2000" b="1" dirty="0">
                <a:ea typeface="MS PGothic" pitchFamily="34" charset="-128"/>
              </a:rPr>
              <a:t>, оказывающим частные медицинские услуги </a:t>
            </a:r>
            <a:r>
              <a:rPr lang="ru-RU" sz="2000" b="1" dirty="0" smtClean="0">
                <a:ea typeface="MS PGothic" pitchFamily="34" charset="-128"/>
              </a:rPr>
              <a:t>потребителям) пункта </a:t>
            </a:r>
            <a:r>
              <a:rPr lang="ru-RU" sz="2000" b="1" dirty="0">
                <a:ea typeface="MS PGothic" pitchFamily="34" charset="-128"/>
              </a:rPr>
              <a:t>2 части 1 статьи 11 Федерального закона от 26.07.2006 №135-ФЗ «О защите конкуренции» при заключении и реализации картеля, направленного на поддержание цен на торгах, и выдаче предписания об устранении нарушения антимонопольного </a:t>
            </a:r>
            <a:r>
              <a:rPr lang="ru-RU" sz="2000" b="1" dirty="0" smtClean="0">
                <a:ea typeface="MS PGothic" pitchFamily="34" charset="-128"/>
              </a:rPr>
              <a:t>законодательства.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FF0066"/>
                </a:solidFill>
                <a:ea typeface="MS PGothic" pitchFamily="34" charset="-128"/>
              </a:rPr>
              <a:t>Участники разработали определенную модель поведения, при которой </a:t>
            </a:r>
            <a:r>
              <a:rPr lang="ru-RU" sz="2000" b="1" dirty="0">
                <a:solidFill>
                  <a:srgbClr val="FF0066"/>
                </a:solidFill>
                <a:ea typeface="MS PGothic" pitchFamily="34" charset="-128"/>
              </a:rPr>
              <a:t>победитель тех или иных торгов определялся </a:t>
            </a:r>
            <a:r>
              <a:rPr lang="ru-RU" sz="2000" b="1" dirty="0" smtClean="0">
                <a:solidFill>
                  <a:srgbClr val="FF0066"/>
                </a:solidFill>
                <a:ea typeface="MS PGothic" pitchFamily="34" charset="-128"/>
              </a:rPr>
              <a:t>заранее,  и придерживались ее при участии в торгах.</a:t>
            </a:r>
            <a:endParaRPr lang="ru-RU" sz="2000" b="1" dirty="0">
              <a:solidFill>
                <a:srgbClr val="FF0066"/>
              </a:solidFill>
              <a:ea typeface="MS PGothic" pitchFamily="34" charset="-128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Должностным лицом рассматривается вопрос о привлечении виновных лиц к административной ответственности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smtClean="0">
                <a:solidFill>
                  <a:srgbClr val="00B050"/>
                </a:solidFill>
              </a:rPr>
              <a:t>по статье 14.32 КоАП РФ.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3200" b="1" dirty="0">
                <a:ea typeface="+mn-ea"/>
                <a:cs typeface="+mn-cs"/>
              </a:rPr>
              <a:t>СПАСИБО ЗА ВНИМАНИЕ !</a:t>
            </a:r>
            <a:br>
              <a:rPr lang="ru-RU" sz="3200" b="1" dirty="0"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495" y="945224"/>
            <a:ext cx="6303810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51952" y="-99392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ru-RU" sz="3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502" y="320675"/>
            <a:ext cx="8928546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0" i="1" dirty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«Задача Федеральной антимонопольной службы – создание нормальных рыночных условий функционирования экономики. Задача не простая, но очень благородная…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0" i="1" dirty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…Необходимо серьезно активизировать борьбу с картелями...»</a:t>
            </a:r>
            <a:r>
              <a:rPr lang="ru-RU" sz="28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43438" y="3521075"/>
            <a:ext cx="4465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0" dirty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В.В. Путин</a:t>
            </a:r>
          </a:p>
          <a:p>
            <a:pPr>
              <a:defRPr/>
            </a:pPr>
            <a:endParaRPr lang="ru-RU" b="0" i="1" dirty="0">
              <a:solidFill>
                <a:schemeClr val="tx2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defRPr/>
            </a:pPr>
            <a:r>
              <a:rPr lang="ru-RU" sz="2800" b="0" i="1" dirty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Президент </a:t>
            </a:r>
          </a:p>
          <a:p>
            <a:pPr>
              <a:defRPr/>
            </a:pPr>
            <a:r>
              <a:rPr lang="ru-RU" sz="2800" b="0" i="1" dirty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9799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0" y="77282"/>
            <a:ext cx="9146977" cy="47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MS PGothic" charset="0"/>
              </a:rPr>
              <a:t>Федеральный закон от 26.07.2006 </a:t>
            </a:r>
            <a:br>
              <a:rPr lang="ru-RU" sz="2400" b="1" dirty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MS PGothic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+mj-lt"/>
                <a:ea typeface="MS PGothic" pitchFamily="34" charset="-128"/>
                <a:cs typeface="MS PGothic" charset="0"/>
              </a:rPr>
              <a:t>№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MS PGothic" charset="0"/>
              </a:rPr>
              <a:t> 135-ФЗ «О защите конкуренции» </a:t>
            </a:r>
            <a:endParaRPr lang="ru-RU" sz="2400" b="1" dirty="0">
              <a:solidFill>
                <a:schemeClr val="accent2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9ABC58-26D1-48D8-96DA-7F08010B7A1F}" type="slidenum">
              <a:rPr lang="ru-RU" sz="1600" b="1">
                <a:solidFill>
                  <a:schemeClr val="bg1"/>
                </a:solidFill>
                <a:ea typeface="MS PGothic" pitchFamily="34" charset="-128"/>
              </a:rPr>
              <a:pPr algn="r"/>
              <a:t>3</a:t>
            </a:fld>
            <a:endParaRPr lang="ru-RU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24744"/>
            <a:ext cx="8280920" cy="412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8080"/>
                </a:solidFill>
              </a:rPr>
              <a:t>АНТИКОНКУРЕНТНОЕ СОГЛАШЕНИЕ</a:t>
            </a:r>
            <a:r>
              <a:rPr lang="ru-RU" sz="2400" dirty="0">
                <a:solidFill>
                  <a:srgbClr val="333399"/>
                </a:solidFill>
              </a:rPr>
              <a:t> –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333399"/>
                </a:solidFill>
              </a:rPr>
              <a:t>форма монополистического объединения хозяйствующих субъектов, результатом которого является их взаимовыгодное сотрудничество вместо ожидаемого потребителями соперничества между ними.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ru-RU" sz="2400" dirty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kumimoji="1" lang="ru-RU" sz="2400" dirty="0">
                <a:solidFill>
                  <a:srgbClr val="008080"/>
                </a:solidFill>
              </a:rPr>
              <a:t>АНТИКОНКУРЕНТНОЕ СОГЛАШЕНИЕ = СГОВОР.</a:t>
            </a:r>
            <a:r>
              <a:rPr kumimoji="1" lang="ru-RU" sz="2400" dirty="0">
                <a:solidFill>
                  <a:srgbClr val="333399"/>
                </a:solidFill>
              </a:rPr>
              <a:t> </a:t>
            </a:r>
            <a:endParaRPr kumimoji="1" lang="ru-RU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ОПАСНОСТЬ </a:t>
            </a:r>
            <a:r>
              <a:rPr lang="ru-RU" sz="2000" b="1" dirty="0" smtClean="0">
                <a:solidFill>
                  <a:schemeClr val="bg1"/>
                </a:solidFill>
                <a:ea typeface="+mj-ea"/>
                <a:cs typeface="+mj-cs"/>
              </a:rPr>
              <a:t>АНТИКОНКУРЕНТНЫХ СОГЛАШЕНИЙ</a:t>
            </a:r>
            <a:endParaRPr lang="ru-RU" sz="2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ru-RU" sz="2600" dirty="0" err="1">
                <a:solidFill>
                  <a:srgbClr val="008080"/>
                </a:solidFill>
                <a:latin typeface="Arial" panose="020B0604020202020204" pitchFamily="34" charset="0"/>
              </a:rPr>
              <a:t>Антиконкурентное</a:t>
            </a:r>
            <a:r>
              <a:rPr kumimoji="1" lang="ru-RU" sz="2600" dirty="0">
                <a:solidFill>
                  <a:srgbClr val="008080"/>
                </a:solidFill>
                <a:latin typeface="Arial" panose="020B0604020202020204" pitchFamily="34" charset="0"/>
              </a:rPr>
              <a:t> соглашение</a:t>
            </a:r>
            <a:r>
              <a:rPr kumimoji="1" lang="ru-RU" sz="2600" dirty="0">
                <a:solidFill>
                  <a:srgbClr val="333399"/>
                </a:solidFill>
                <a:latin typeface="Arial" panose="020B0604020202020204" pitchFamily="34" charset="0"/>
              </a:rPr>
              <a:t> – мощный ограничитель рыночной конкуренции, то есть «честного соревнования» хозяйствующих субъектов за наиболее полное удовлетворение потребностей общества и граждан.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ru-RU" sz="2600" dirty="0">
                <a:solidFill>
                  <a:srgbClr val="333399"/>
                </a:solidFill>
                <a:latin typeface="Arial" panose="020B0604020202020204" pitchFamily="34" charset="0"/>
              </a:rPr>
              <a:t>Вступив в такие соглашения, формально независимые компании уподобляются монополиям, отказываясь от индивидуального поведения на рынке и соперничества с конкурентами.</a:t>
            </a:r>
          </a:p>
        </p:txBody>
      </p:sp>
    </p:spTree>
    <p:extLst>
      <p:ext uri="{BB962C8B-B14F-4D97-AF65-F5344CB8AC3E}">
        <p14:creationId xmlns:p14="http://schemas.microsoft.com/office/powerpoint/2010/main" val="1623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9512" y="1516429"/>
            <a:ext cx="84969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dirty="0">
                <a:solidFill>
                  <a:srgbClr val="333399"/>
                </a:solidFill>
                <a:latin typeface="Arial" panose="020B0604020202020204" pitchFamily="34" charset="0"/>
              </a:rPr>
              <a:t>Общественная опасность антиконкурентных соглашений состоит в ограничении конкуренции путём заключения незаконных соглашений, направленных на ущемление интересов потребителей и извлечение несправедливых сверхприбылей</a:t>
            </a:r>
            <a:r>
              <a:rPr kumimoji="1" lang="ru-RU" dirty="0" smtClean="0">
                <a:solidFill>
                  <a:srgbClr val="333399"/>
                </a:solidFill>
                <a:latin typeface="Arial" panose="020B0604020202020204" pitchFamily="34" charset="0"/>
              </a:rPr>
              <a:t>.</a:t>
            </a:r>
            <a:endParaRPr kumimoji="1" lang="ru-RU" sz="24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indent="0" algn="just" eaLnBrk="1" hangingPunct="1">
              <a:buNone/>
            </a:pPr>
            <a:r>
              <a:rPr kumimoji="1" lang="ru-RU" dirty="0" smtClean="0">
                <a:solidFill>
                  <a:srgbClr val="00B050"/>
                </a:solidFill>
                <a:latin typeface="Arial" panose="020B0604020202020204" pitchFamily="34" charset="0"/>
              </a:rPr>
              <a:t>- Последствия </a:t>
            </a:r>
            <a:r>
              <a:rPr kumimoji="1" lang="ru-RU" dirty="0">
                <a:solidFill>
                  <a:srgbClr val="00B050"/>
                </a:solidFill>
                <a:latin typeface="Arial" panose="020B0604020202020204" pitchFamily="34" charset="0"/>
              </a:rPr>
              <a:t>существования антиконкурентных соглашений:</a:t>
            </a:r>
          </a:p>
          <a:p>
            <a:pPr algn="just" eaLnBrk="1" hangingPunct="1">
              <a:buFontTx/>
              <a:buChar char="-"/>
            </a:pPr>
            <a:r>
              <a:rPr kumimoji="1" lang="ru-RU" dirty="0">
                <a:solidFill>
                  <a:srgbClr val="00B050"/>
                </a:solidFill>
                <a:latin typeface="Arial" panose="020B0604020202020204" pitchFamily="34" charset="0"/>
              </a:rPr>
              <a:t>Искусственный рост цен;</a:t>
            </a:r>
          </a:p>
          <a:p>
            <a:pPr algn="just" eaLnBrk="1" hangingPunct="1">
              <a:buFontTx/>
              <a:buChar char="-"/>
            </a:pPr>
            <a:r>
              <a:rPr kumimoji="1" lang="ru-RU" dirty="0">
                <a:solidFill>
                  <a:srgbClr val="00B050"/>
                </a:solidFill>
                <a:latin typeface="Arial" panose="020B0604020202020204" pitchFamily="34" charset="0"/>
              </a:rPr>
              <a:t>Отсутствие новых, более качественных товаров, меньший выбор товаров;</a:t>
            </a:r>
          </a:p>
          <a:p>
            <a:pPr algn="just" eaLnBrk="1" hangingPunct="1">
              <a:buFontTx/>
              <a:buChar char="-"/>
            </a:pPr>
            <a:r>
              <a:rPr kumimoji="1" lang="ru-RU" dirty="0">
                <a:solidFill>
                  <a:srgbClr val="00B050"/>
                </a:solidFill>
                <a:latin typeface="Arial" panose="020B0604020202020204" pitchFamily="34" charset="0"/>
              </a:rPr>
              <a:t>Отсутствие у хозяйствующих субъектов мотивов для развития, инноваций, повышения эффективности;</a:t>
            </a:r>
          </a:p>
          <a:p>
            <a:pPr algn="just" eaLnBrk="1" hangingPunct="1">
              <a:buFontTx/>
              <a:buChar char="-"/>
            </a:pPr>
            <a:r>
              <a:rPr kumimoji="1" lang="ru-RU" dirty="0">
                <a:solidFill>
                  <a:srgbClr val="00B050"/>
                </a:solidFill>
                <a:latin typeface="Arial" panose="020B0604020202020204" pitchFamily="34" charset="0"/>
              </a:rPr>
              <a:t>Недопущение на рынок новых игроков, стагнация рынка.</a:t>
            </a:r>
          </a:p>
        </p:txBody>
      </p:sp>
    </p:spTree>
    <p:extLst>
      <p:ext uri="{BB962C8B-B14F-4D97-AF65-F5344CB8AC3E}">
        <p14:creationId xmlns:p14="http://schemas.microsoft.com/office/powerpoint/2010/main" val="27006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0" eaLnBrk="1" hangingPunct="1">
              <a:lnSpc>
                <a:spcPct val="85000"/>
              </a:lnSpc>
            </a:pPr>
            <a:r>
              <a:rPr lang="ru-RU" sz="2600" b="1" kern="12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+mn-cs"/>
              </a:rPr>
              <a:t/>
            </a:r>
            <a:br>
              <a:rPr lang="ru-RU" sz="2600" b="1" kern="12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r>
              <a:rPr lang="ru-RU" sz="2600" b="1" kern="12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+mn-cs"/>
              </a:rPr>
              <a:t>ЧТО </a:t>
            </a:r>
            <a:r>
              <a:rPr lang="ru-RU" sz="2600" b="1" kern="12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+mn-cs"/>
              </a:rPr>
              <a:t>ТАКОЕ «КАРТЕЛЬ»?</a:t>
            </a:r>
            <a:br>
              <a:rPr lang="ru-RU" sz="2600" b="1" kern="12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lvl="0" indent="446088" algn="just" eaLnBrk="1" hangingPunct="1">
              <a:buNone/>
              <a:defRPr/>
            </a:pPr>
            <a:r>
              <a:rPr lang="ru-RU" sz="18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Картель – это противозаконное соглашение (сговор) между конкурентами, которое приводит или может привести к 5 видам последствий, являющихся </a:t>
            </a:r>
            <a:r>
              <a:rPr lang="ru-RU" sz="1800" u="sng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опасными для экономики</a:t>
            </a:r>
            <a:r>
              <a:rPr lang="ru-RU" sz="18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446088" algn="ctr" eaLnBrk="1" hangingPunct="1">
              <a:buNone/>
              <a:defRPr/>
            </a:pPr>
            <a:r>
              <a:rPr lang="ru-RU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КАРТЕЛЬ </a:t>
            </a:r>
          </a:p>
          <a:p>
            <a:pPr marL="0" lvl="0" indent="446088" algn="ctr" eaLnBrk="1" hangingPunct="1">
              <a:buNone/>
              <a:defRPr/>
            </a:pPr>
            <a:r>
              <a:rPr lang="ru-RU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– СОГЛАШЕНИЕ МЕЖДУ КОНКУРЕНТАМИ О: </a:t>
            </a:r>
          </a:p>
          <a:p>
            <a:pPr marL="3200400" lvl="7" indent="446088"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ru-RU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ценах; </a:t>
            </a:r>
          </a:p>
          <a:p>
            <a:pPr marL="3200400" lvl="7" indent="446088"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ru-RU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участии в торгах; </a:t>
            </a:r>
          </a:p>
          <a:p>
            <a:pPr marL="3200400" lvl="7" indent="446088"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ru-RU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 рынка; </a:t>
            </a:r>
          </a:p>
          <a:p>
            <a:pPr marL="3200400" lvl="7" indent="446088"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ru-RU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создании дефицита; </a:t>
            </a:r>
            <a:endParaRPr lang="en-US" sz="2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00400" lvl="7" indent="446088"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ru-RU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бойкоте.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80795-4ED5-4DA1-8751-40490D8278C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+mn-lt"/>
                <a:ea typeface="+mn-ea"/>
                <a:cs typeface="+mn-cs"/>
              </a:rPr>
              <a:t>ИСТОЧНИКИ СГОВОРА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19256" cy="54006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2400" b="1" kern="1200" dirty="0">
                <a:latin typeface="Arial" charset="0"/>
                <a:ea typeface="MS PGothic" pitchFamily="34" charset="-128"/>
              </a:rPr>
              <a:t>ФАС России в целях выявления сговоров на торгах использует ряд методов получения информации о возможном сговоре, которые являются традиционными и используются во всем мире:</a:t>
            </a:r>
          </a:p>
          <a:p>
            <a:pPr lvl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Arial" charset="0"/>
                <a:ea typeface="MS PGothic" pitchFamily="34" charset="-128"/>
              </a:rPr>
              <a:t>проведение внеплановых проверок;</a:t>
            </a:r>
          </a:p>
          <a:p>
            <a:pPr lvl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Arial" charset="0"/>
                <a:ea typeface="MS PGothic" pitchFamily="34" charset="-128"/>
              </a:rPr>
              <a:t>работа с заявлениями (заявителями) о признании в рамках программы освобождения;</a:t>
            </a:r>
          </a:p>
          <a:p>
            <a:pPr lvl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Arial" charset="0"/>
                <a:ea typeface="MS PGothic" pitchFamily="34" charset="-128"/>
              </a:rPr>
              <a:t>работа с обращениями (граждан, организаций, правоохранительных и иных органов);</a:t>
            </a:r>
          </a:p>
          <a:p>
            <a:pPr lvl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Arial" charset="0"/>
                <a:ea typeface="MS PGothic" pitchFamily="34" charset="-128"/>
              </a:rPr>
              <a:t>работа с информацией из открытых источников (СМИ, Интернет и </a:t>
            </a:r>
            <a:r>
              <a:rPr lang="ru-RU" sz="2400" kern="1200" dirty="0" err="1">
                <a:latin typeface="Arial" charset="0"/>
                <a:ea typeface="MS PGothic" pitchFamily="34" charset="-128"/>
              </a:rPr>
              <a:t>тд</a:t>
            </a:r>
            <a:r>
              <a:rPr lang="ru-RU" sz="2400" kern="1200" dirty="0">
                <a:latin typeface="Arial" charset="0"/>
                <a:ea typeface="MS PGothic" pitchFamily="34" charset="-128"/>
              </a:rPr>
              <a:t>);</a:t>
            </a:r>
          </a:p>
          <a:p>
            <a:pPr lvl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Arial" charset="0"/>
                <a:ea typeface="MS PGothic" pitchFamily="34" charset="-128"/>
              </a:rPr>
              <a:t>работа с заказчиками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23528" y="87910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b="1" dirty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В </a:t>
            </a:r>
            <a:r>
              <a:rPr lang="ru-RU" sz="18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2015-2017 годах </a:t>
            </a:r>
            <a:r>
              <a:rPr lang="ru-RU" sz="1800" b="1" dirty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отмечен </a:t>
            </a:r>
            <a:r>
              <a:rPr lang="ru-RU" sz="1800" b="1" dirty="0">
                <a:solidFill>
                  <a:srgbClr val="C00000"/>
                </a:solidFill>
              </a:rPr>
              <a:t>многократный</a:t>
            </a:r>
            <a:r>
              <a:rPr lang="ru-RU" sz="1800" b="1" dirty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рост</a:t>
            </a:r>
            <a:r>
              <a:rPr lang="ru-RU" sz="1800" b="1" dirty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числа выявленных сговоров на торгах</a:t>
            </a:r>
            <a:r>
              <a:rPr lang="ru-RU" sz="1800" b="1" dirty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 на рынках поставок лекарственных средств и изделий медицинского </a:t>
            </a:r>
            <a:r>
              <a:rPr lang="ru-RU" sz="18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  <a:cs typeface="Arial" charset="0"/>
              </a:rPr>
              <a:t>назначения, компьютерной техники.</a:t>
            </a:r>
            <a:endParaRPr lang="ru-RU" sz="18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1242897"/>
              </p:ext>
            </p:extLst>
          </p:nvPr>
        </p:nvGraphicFramePr>
        <p:xfrm>
          <a:off x="163286" y="1924382"/>
          <a:ext cx="8873210" cy="460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79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91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«Крупный медицинский картель»</a:t>
            </a:r>
            <a:endParaRPr lang="ru-RU" sz="2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1060631"/>
            <a:ext cx="8229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u="sng" dirty="0">
                <a:solidFill>
                  <a:srgbClr val="008080"/>
                </a:solidFill>
              </a:rPr>
              <a:t>Существо дела</a:t>
            </a:r>
            <a:r>
              <a:rPr lang="ru-RU" sz="2000" b="1" dirty="0">
                <a:solidFill>
                  <a:srgbClr val="008080"/>
                </a:solidFill>
              </a:rPr>
              <a:t>:</a:t>
            </a:r>
            <a:r>
              <a:rPr lang="ru-RU" sz="2000" b="1" dirty="0">
                <a:solidFill>
                  <a:srgbClr val="333399"/>
                </a:solidFill>
              </a:rPr>
              <a:t>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Карельским УФАС </a:t>
            </a:r>
            <a:r>
              <a:rPr lang="ru-RU" sz="2000" b="1" dirty="0">
                <a:solidFill>
                  <a:srgbClr val="333399"/>
                </a:solidFill>
                <a:ea typeface="MS PGothic" pitchFamily="34" charset="-128"/>
              </a:rPr>
              <a:t>России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вынесено </a:t>
            </a:r>
            <a:r>
              <a:rPr lang="ru-RU" sz="2000" b="1" dirty="0">
                <a:solidFill>
                  <a:srgbClr val="333399"/>
                </a:solidFill>
                <a:ea typeface="MS PGothic" pitchFamily="34" charset="-128"/>
              </a:rPr>
              <a:t>решение в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отношении 3 хозяйствующих субъектов, виновным в участии  в картеле на торгах (пункт 2 части 1 статьи 11 Закона о защите конкуренции)</a:t>
            </a:r>
            <a:endParaRPr lang="ru-RU" sz="2000" b="1" dirty="0">
              <a:solidFill>
                <a:srgbClr val="333399"/>
              </a:solidFill>
              <a:ea typeface="MS PGothic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Установлено, что общества неоднократно вступали в картельные сговоры в различных вариантах составов участников на 94 открытых аукционах в период 2014-2016гг.  </a:t>
            </a:r>
            <a:r>
              <a:rPr lang="ru-RU" sz="2000" b="1" dirty="0" err="1" smtClean="0">
                <a:solidFill>
                  <a:srgbClr val="333399"/>
                </a:solidFill>
                <a:ea typeface="MS PGothic" pitchFamily="34" charset="-128"/>
              </a:rPr>
              <a:t>Госзаказчиками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 на торгах на поставку медицинского оборудования выступали более 24 лечебных </a:t>
            </a:r>
            <a:r>
              <a:rPr lang="ru-RU" sz="2000" b="1" smtClean="0">
                <a:solidFill>
                  <a:srgbClr val="333399"/>
                </a:solidFill>
                <a:ea typeface="MS PGothic" pitchFamily="34" charset="-128"/>
              </a:rPr>
              <a:t>учреждений Республики </a:t>
            </a:r>
            <a:r>
              <a:rPr lang="ru-RU" sz="2000" b="1" dirty="0" smtClean="0">
                <a:solidFill>
                  <a:srgbClr val="333399"/>
                </a:solidFill>
                <a:ea typeface="MS PGothic" pitchFamily="34" charset="-128"/>
              </a:rPr>
              <a:t>Карелия, общая сумма начальной максимальной цены контрактов составила более 74,6 млн. рублей.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333399"/>
                </a:solidFill>
                <a:ea typeface="MS PGothic" pitchFamily="34" charset="-128"/>
              </a:rPr>
              <a:t> Целью нарушителей являлось поддержание уровня цен на торгах и получение права на заключение государственных контрактов по максимально выгодной для себя стоимости путем имитации добросовестной конкурентной борьбы.</a:t>
            </a:r>
          </a:p>
        </p:txBody>
      </p:sp>
    </p:spTree>
    <p:extLst>
      <p:ext uri="{BB962C8B-B14F-4D97-AF65-F5344CB8AC3E}">
        <p14:creationId xmlns:p14="http://schemas.microsoft.com/office/powerpoint/2010/main" val="37218051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4969</TotalTime>
  <Words>956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ОПАСНОСТЬ АНТИКОНКУРЕНТНЫХ СОГЛАШЕНИЙ</vt:lpstr>
      <vt:lpstr>Презентация PowerPoint</vt:lpstr>
      <vt:lpstr> ЧТО ТАКОЕ «КАРТЕЛЬ»? </vt:lpstr>
      <vt:lpstr>ИСТОЧНИКИ СГОВОРА</vt:lpstr>
      <vt:lpstr>В 2015-2017 годах отмечен многократный рост числа выявленных сговоров на торгах на рынках поставок лекарственных средств и изделий медицинского назначения, компьютерной техники.</vt:lpstr>
      <vt:lpstr>«Крупный медицинский картель»</vt:lpstr>
      <vt:lpstr>«ПОСТАВКА МЕДИКАМЕНТОВ»</vt:lpstr>
      <vt:lpstr>Вопрос о привлечении к административной ответственности </vt:lpstr>
      <vt:lpstr>Роль Рязанского УФАС России </vt:lpstr>
      <vt:lpstr>Роль Рязанского УФАС России 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Куликова Кристина Сергеевна</dc:creator>
  <cp:lastModifiedBy>Романова Оксана Александровна</cp:lastModifiedBy>
  <cp:revision>187</cp:revision>
  <cp:lastPrinted>2017-12-05T09:19:10Z</cp:lastPrinted>
  <dcterms:created xsi:type="dcterms:W3CDTF">2010-02-27T17:01:50Z</dcterms:created>
  <dcterms:modified xsi:type="dcterms:W3CDTF">2017-12-05T09:54:35Z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