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57" r:id="rId8"/>
    <p:sldId id="258" r:id="rId9"/>
    <p:sldId id="259" r:id="rId10"/>
    <p:sldId id="290" r:id="rId11"/>
    <p:sldId id="291" r:id="rId12"/>
    <p:sldId id="292" r:id="rId13"/>
    <p:sldId id="261" r:id="rId14"/>
    <p:sldId id="263" r:id="rId15"/>
    <p:sldId id="262" r:id="rId16"/>
    <p:sldId id="284" r:id="rId17"/>
    <p:sldId id="29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3" r:id="rId28"/>
    <p:sldId id="281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6D2A1-CEBF-426F-9072-D75F2CD34D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9F4C5-0FF3-4599-83B9-15370984D503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отсутствии причинения вреда или возникновения угрозы причинения вреда жизни и здоровью людей, объектам животного и растительного мира, окружающей среде, объектам культурного наследия (памятникам истории и культуры) народов Российской Федерации, безопасности государства, угрозы чрезвычайных ситуаций природного и техногенного характера, а также при отсутствии имущественного ущерба.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A2EA9-886B-4C42-ACC2-7A6799A2D47E}" type="parTrans" cxnId="{6BBB3968-2504-4186-9133-B08629C01AF4}">
      <dgm:prSet/>
      <dgm:spPr/>
      <dgm:t>
        <a:bodyPr/>
        <a:lstStyle/>
        <a:p>
          <a:endParaRPr lang="ru-RU"/>
        </a:p>
      </dgm:t>
    </dgm:pt>
    <dgm:pt modelId="{8C271BC7-DF29-4537-9D91-899A0EDD0C4F}" type="sibTrans" cxnId="{6BBB3968-2504-4186-9133-B08629C01AF4}">
      <dgm:prSet/>
      <dgm:spPr/>
      <dgm:t>
        <a:bodyPr/>
        <a:lstStyle/>
        <a:p>
          <a:endParaRPr lang="ru-RU"/>
        </a:p>
      </dgm:t>
    </dgm:pt>
    <dgm:pt modelId="{A0469A66-9058-466D-BCE1-7B5529333647}">
      <dgm:prSet custT="1"/>
      <dgm:spPr/>
      <dgm:t>
        <a:bodyPr/>
        <a:lstStyle/>
        <a:p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назначение административного наказания в виде предупреждения не предусмотрено соответствующей статьей раздела II КоАП РФ или законом субъекта РФ об административных правонарушениях.</a:t>
          </a:r>
          <a:endParaRPr lang="ru-RU" sz="14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724C2-1BA6-44A1-9DE2-179F20F3625C}" type="parTrans" cxnId="{B8CC9107-2ECA-451A-9179-5BB16940AC57}">
      <dgm:prSet/>
      <dgm:spPr/>
      <dgm:t>
        <a:bodyPr/>
        <a:lstStyle/>
        <a:p>
          <a:endParaRPr lang="ru-RU"/>
        </a:p>
      </dgm:t>
    </dgm:pt>
    <dgm:pt modelId="{F3AE3BB1-DD1B-42F5-A753-1D9758B207E1}" type="sibTrans" cxnId="{B8CC9107-2ECA-451A-9179-5BB16940AC57}">
      <dgm:prSet/>
      <dgm:spPr/>
      <dgm:t>
        <a:bodyPr/>
        <a:lstStyle/>
        <a:p>
          <a:endParaRPr lang="ru-RU"/>
        </a:p>
      </dgm:t>
    </dgm:pt>
    <dgm:pt modelId="{8B131CBB-9E42-4ED4-A736-2FB82ED083CE}">
      <dgm:prSet custT="1"/>
      <dgm:spPr/>
      <dgm:t>
        <a:bodyPr/>
        <a:lstStyle/>
        <a:p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субъектом малого или среднего предпринимательства административное нарушение совершено впервые</a:t>
          </a:r>
          <a:endParaRPr lang="ru-RU" sz="14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3CAAE-E9EC-4FE9-8E14-432CEFEA6E15}" type="parTrans" cxnId="{63D64337-2641-4FD0-8E46-6DE67D906058}">
      <dgm:prSet/>
      <dgm:spPr/>
      <dgm:t>
        <a:bodyPr/>
        <a:lstStyle/>
        <a:p>
          <a:endParaRPr lang="ru-RU"/>
        </a:p>
      </dgm:t>
    </dgm:pt>
    <dgm:pt modelId="{C99BEEA0-8866-4BFB-B507-B16E855E8718}" type="sibTrans" cxnId="{63D64337-2641-4FD0-8E46-6DE67D906058}">
      <dgm:prSet/>
      <dgm:spPr/>
      <dgm:t>
        <a:bodyPr/>
        <a:lstStyle/>
        <a:p>
          <a:endParaRPr lang="ru-RU"/>
        </a:p>
      </dgm:t>
    </dgm:pt>
    <dgm:pt modelId="{186C45AE-620B-4E18-8730-E11ED30D2348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административное правонарушение выявлено в ходе осуществления государственного контроля (надзора), муниципального контроля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1B0DAE-57A7-4C05-9AB8-1FCD9136E754}" type="parTrans" cxnId="{D19E75D0-0E96-4E30-9B04-15E339DC7AB8}">
      <dgm:prSet/>
      <dgm:spPr/>
      <dgm:t>
        <a:bodyPr/>
        <a:lstStyle/>
        <a:p>
          <a:endParaRPr lang="ru-RU"/>
        </a:p>
      </dgm:t>
    </dgm:pt>
    <dgm:pt modelId="{58FBBEF7-8BF7-495A-9825-C479560C5950}" type="sibTrans" cxnId="{D19E75D0-0E96-4E30-9B04-15E339DC7AB8}">
      <dgm:prSet/>
      <dgm:spPr/>
      <dgm:t>
        <a:bodyPr/>
        <a:lstStyle/>
        <a:p>
          <a:endParaRPr lang="ru-RU"/>
        </a:p>
      </dgm:t>
    </dgm:pt>
    <dgm:pt modelId="{DB3E28A0-81A8-4722-872B-18198F2CFD69}" type="pres">
      <dgm:prSet presAssocID="{A226D2A1-CEBF-426F-9072-D75F2CD34D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CB1AF-A35A-4367-989C-D9F480CCE609}" type="pres">
      <dgm:prSet presAssocID="{A0469A66-9058-466D-BCE1-7B5529333647}" presName="parentLin" presStyleCnt="0"/>
      <dgm:spPr/>
    </dgm:pt>
    <dgm:pt modelId="{8BFE7589-0294-4D9A-9B39-6C071488F859}" type="pres">
      <dgm:prSet presAssocID="{A0469A66-9058-466D-BCE1-7B552933364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1AF6346-8F90-4EBE-924C-7B934C925D15}" type="pres">
      <dgm:prSet presAssocID="{A0469A66-9058-466D-BCE1-7B5529333647}" presName="parentText" presStyleLbl="node1" presStyleIdx="0" presStyleCnt="4" custScaleY="73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72872-276B-4915-AADD-063B5D6ABA6E}" type="pres">
      <dgm:prSet presAssocID="{A0469A66-9058-466D-BCE1-7B5529333647}" presName="negativeSpace" presStyleCnt="0"/>
      <dgm:spPr/>
    </dgm:pt>
    <dgm:pt modelId="{7211D42B-B6FC-429B-B7AD-292FD2CDE5B9}" type="pres">
      <dgm:prSet presAssocID="{A0469A66-9058-466D-BCE1-7B5529333647}" presName="childText" presStyleLbl="conFgAcc1" presStyleIdx="0" presStyleCnt="4">
        <dgm:presLayoutVars>
          <dgm:bulletEnabled val="1"/>
        </dgm:presLayoutVars>
      </dgm:prSet>
      <dgm:spPr/>
    </dgm:pt>
    <dgm:pt modelId="{FDB42CC5-37CE-41C1-84BE-0124125A6262}" type="pres">
      <dgm:prSet presAssocID="{F3AE3BB1-DD1B-42F5-A753-1D9758B207E1}" presName="spaceBetweenRectangles" presStyleCnt="0"/>
      <dgm:spPr/>
    </dgm:pt>
    <dgm:pt modelId="{C408214A-DC4C-447A-B33E-E9D260A4FB2B}" type="pres">
      <dgm:prSet presAssocID="{8B131CBB-9E42-4ED4-A736-2FB82ED083CE}" presName="parentLin" presStyleCnt="0"/>
      <dgm:spPr/>
    </dgm:pt>
    <dgm:pt modelId="{4130B1D5-51BC-4D4E-869C-4630C872D250}" type="pres">
      <dgm:prSet presAssocID="{8B131CBB-9E42-4ED4-A736-2FB82ED083C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3F473A1-CAE3-4606-AEF3-66309083BC78}" type="pres">
      <dgm:prSet presAssocID="{8B131CBB-9E42-4ED4-A736-2FB82ED083CE}" presName="parentText" presStyleLbl="node1" presStyleIdx="1" presStyleCnt="4" custScaleY="36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ED227-EEBE-44A4-8620-3579D718E4FB}" type="pres">
      <dgm:prSet presAssocID="{8B131CBB-9E42-4ED4-A736-2FB82ED083CE}" presName="negativeSpace" presStyleCnt="0"/>
      <dgm:spPr/>
    </dgm:pt>
    <dgm:pt modelId="{C852F41F-5B37-450B-B7F5-1F7D638414F1}" type="pres">
      <dgm:prSet presAssocID="{8B131CBB-9E42-4ED4-A736-2FB82ED083CE}" presName="childText" presStyleLbl="conFgAcc1" presStyleIdx="1" presStyleCnt="4">
        <dgm:presLayoutVars>
          <dgm:bulletEnabled val="1"/>
        </dgm:presLayoutVars>
      </dgm:prSet>
      <dgm:spPr/>
    </dgm:pt>
    <dgm:pt modelId="{5B86EB8F-940C-4EFC-A91B-2C6D3A7D893E}" type="pres">
      <dgm:prSet presAssocID="{C99BEEA0-8866-4BFB-B507-B16E855E8718}" presName="spaceBetweenRectangles" presStyleCnt="0"/>
      <dgm:spPr/>
    </dgm:pt>
    <dgm:pt modelId="{60699F7C-452F-4878-A73F-62389D8BDF50}" type="pres">
      <dgm:prSet presAssocID="{186C45AE-620B-4E18-8730-E11ED30D2348}" presName="parentLin" presStyleCnt="0"/>
      <dgm:spPr/>
    </dgm:pt>
    <dgm:pt modelId="{D33A42CB-09D5-4774-B8BF-4C23872C314F}" type="pres">
      <dgm:prSet presAssocID="{186C45AE-620B-4E18-8730-E11ED30D234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F5BD21-FDEC-4EEE-818C-BCD7CE65AF61}" type="pres">
      <dgm:prSet presAssocID="{186C45AE-620B-4E18-8730-E11ED30D2348}" presName="parentText" presStyleLbl="node1" presStyleIdx="2" presStyleCnt="4" custScaleY="50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51548-BACD-4022-9038-8733CE91DD74}" type="pres">
      <dgm:prSet presAssocID="{186C45AE-620B-4E18-8730-E11ED30D2348}" presName="negativeSpace" presStyleCnt="0"/>
      <dgm:spPr/>
    </dgm:pt>
    <dgm:pt modelId="{F49C4B92-ACF5-443E-8E74-D7D050CC9A8A}" type="pres">
      <dgm:prSet presAssocID="{186C45AE-620B-4E18-8730-E11ED30D2348}" presName="childText" presStyleLbl="conFgAcc1" presStyleIdx="2" presStyleCnt="4">
        <dgm:presLayoutVars>
          <dgm:bulletEnabled val="1"/>
        </dgm:presLayoutVars>
      </dgm:prSet>
      <dgm:spPr/>
    </dgm:pt>
    <dgm:pt modelId="{3BA18E34-22B1-4549-9677-387503D31FEF}" type="pres">
      <dgm:prSet presAssocID="{58FBBEF7-8BF7-495A-9825-C479560C5950}" presName="spaceBetweenRectangles" presStyleCnt="0"/>
      <dgm:spPr/>
    </dgm:pt>
    <dgm:pt modelId="{B26A254D-4B50-48EC-B1E4-6A2351D7DC6D}" type="pres">
      <dgm:prSet presAssocID="{AE29F4C5-0FF3-4599-83B9-15370984D503}" presName="parentLin" presStyleCnt="0"/>
      <dgm:spPr/>
    </dgm:pt>
    <dgm:pt modelId="{079AEAA2-0866-4956-A10F-DC17247EC411}" type="pres">
      <dgm:prSet presAssocID="{AE29F4C5-0FF3-4599-83B9-15370984D50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860AA9F-47D1-4BC5-A7BD-000A084A3399}" type="pres">
      <dgm:prSet presAssocID="{AE29F4C5-0FF3-4599-83B9-15370984D503}" presName="parentText" presStyleLbl="node1" presStyleIdx="3" presStyleCnt="4" custScaleX="102366" custScaleY="121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D9F04-FBAD-4EF7-8C07-AB2E4E59E835}" type="pres">
      <dgm:prSet presAssocID="{AE29F4C5-0FF3-4599-83B9-15370984D503}" presName="negativeSpace" presStyleCnt="0"/>
      <dgm:spPr/>
    </dgm:pt>
    <dgm:pt modelId="{AA6FF313-B770-4B0D-89D3-13DFB304A798}" type="pres">
      <dgm:prSet presAssocID="{AE29F4C5-0FF3-4599-83B9-15370984D50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1C4CF9-6E80-4306-88F8-1C3BA77CCC0A}" type="presOf" srcId="{8B131CBB-9E42-4ED4-A736-2FB82ED083CE}" destId="{93F473A1-CAE3-4606-AEF3-66309083BC78}" srcOrd="1" destOrd="0" presId="urn:microsoft.com/office/officeart/2005/8/layout/list1"/>
    <dgm:cxn modelId="{B8CC9107-2ECA-451A-9179-5BB16940AC57}" srcId="{A226D2A1-CEBF-426F-9072-D75F2CD34D34}" destId="{A0469A66-9058-466D-BCE1-7B5529333647}" srcOrd="0" destOrd="0" parTransId="{7E9724C2-1BA6-44A1-9DE2-179F20F3625C}" sibTransId="{F3AE3BB1-DD1B-42F5-A753-1D9758B207E1}"/>
    <dgm:cxn modelId="{D19E75D0-0E96-4E30-9B04-15E339DC7AB8}" srcId="{A226D2A1-CEBF-426F-9072-D75F2CD34D34}" destId="{186C45AE-620B-4E18-8730-E11ED30D2348}" srcOrd="2" destOrd="0" parTransId="{681B0DAE-57A7-4C05-9AB8-1FCD9136E754}" sibTransId="{58FBBEF7-8BF7-495A-9825-C479560C5950}"/>
    <dgm:cxn modelId="{6BBB3968-2504-4186-9133-B08629C01AF4}" srcId="{A226D2A1-CEBF-426F-9072-D75F2CD34D34}" destId="{AE29F4C5-0FF3-4599-83B9-15370984D503}" srcOrd="3" destOrd="0" parTransId="{225A2EA9-886B-4C42-ACC2-7A6799A2D47E}" sibTransId="{8C271BC7-DF29-4537-9D91-899A0EDD0C4F}"/>
    <dgm:cxn modelId="{29FECFD3-19CD-48D2-B81E-889026BB2CC6}" type="presOf" srcId="{A0469A66-9058-466D-BCE1-7B5529333647}" destId="{A1AF6346-8F90-4EBE-924C-7B934C925D15}" srcOrd="1" destOrd="0" presId="urn:microsoft.com/office/officeart/2005/8/layout/list1"/>
    <dgm:cxn modelId="{7B7C4BDD-8859-4789-AC63-9DF4C9D681B4}" type="presOf" srcId="{8B131CBB-9E42-4ED4-A736-2FB82ED083CE}" destId="{4130B1D5-51BC-4D4E-869C-4630C872D250}" srcOrd="0" destOrd="0" presId="urn:microsoft.com/office/officeart/2005/8/layout/list1"/>
    <dgm:cxn modelId="{B02FEEFC-C706-4ADD-B212-93035B3A2865}" type="presOf" srcId="{AE29F4C5-0FF3-4599-83B9-15370984D503}" destId="{A860AA9F-47D1-4BC5-A7BD-000A084A3399}" srcOrd="1" destOrd="0" presId="urn:microsoft.com/office/officeart/2005/8/layout/list1"/>
    <dgm:cxn modelId="{00958550-6CE8-43DE-860F-4F3AE0648C79}" type="presOf" srcId="{AE29F4C5-0FF3-4599-83B9-15370984D503}" destId="{079AEAA2-0866-4956-A10F-DC17247EC411}" srcOrd="0" destOrd="0" presId="urn:microsoft.com/office/officeart/2005/8/layout/list1"/>
    <dgm:cxn modelId="{63D64337-2641-4FD0-8E46-6DE67D906058}" srcId="{A226D2A1-CEBF-426F-9072-D75F2CD34D34}" destId="{8B131CBB-9E42-4ED4-A736-2FB82ED083CE}" srcOrd="1" destOrd="0" parTransId="{99A3CAAE-E9EC-4FE9-8E14-432CEFEA6E15}" sibTransId="{C99BEEA0-8866-4BFB-B507-B16E855E8718}"/>
    <dgm:cxn modelId="{97B83505-402A-4734-87DA-FB2D6BD3A595}" type="presOf" srcId="{186C45AE-620B-4E18-8730-E11ED30D2348}" destId="{62F5BD21-FDEC-4EEE-818C-BCD7CE65AF61}" srcOrd="1" destOrd="0" presId="urn:microsoft.com/office/officeart/2005/8/layout/list1"/>
    <dgm:cxn modelId="{70278054-B876-431E-AC3D-B855F6A97BAB}" type="presOf" srcId="{186C45AE-620B-4E18-8730-E11ED30D2348}" destId="{D33A42CB-09D5-4774-B8BF-4C23872C314F}" srcOrd="0" destOrd="0" presId="urn:microsoft.com/office/officeart/2005/8/layout/list1"/>
    <dgm:cxn modelId="{5777134E-E4E2-40E0-90BF-C53697A2F015}" type="presOf" srcId="{A0469A66-9058-466D-BCE1-7B5529333647}" destId="{8BFE7589-0294-4D9A-9B39-6C071488F859}" srcOrd="0" destOrd="0" presId="urn:microsoft.com/office/officeart/2005/8/layout/list1"/>
    <dgm:cxn modelId="{ABBB5533-3906-483B-A4BE-CAD7667EFF49}" type="presOf" srcId="{A226D2A1-CEBF-426F-9072-D75F2CD34D34}" destId="{DB3E28A0-81A8-4722-872B-18198F2CFD69}" srcOrd="0" destOrd="0" presId="urn:microsoft.com/office/officeart/2005/8/layout/list1"/>
    <dgm:cxn modelId="{91D949EE-53F9-4365-93C3-AE24E1FEA08C}" type="presParOf" srcId="{DB3E28A0-81A8-4722-872B-18198F2CFD69}" destId="{5B5CB1AF-A35A-4367-989C-D9F480CCE609}" srcOrd="0" destOrd="0" presId="urn:microsoft.com/office/officeart/2005/8/layout/list1"/>
    <dgm:cxn modelId="{0D519463-C238-476A-A118-B15CB5E2DD68}" type="presParOf" srcId="{5B5CB1AF-A35A-4367-989C-D9F480CCE609}" destId="{8BFE7589-0294-4D9A-9B39-6C071488F859}" srcOrd="0" destOrd="0" presId="urn:microsoft.com/office/officeart/2005/8/layout/list1"/>
    <dgm:cxn modelId="{D1EF205B-DA0D-4212-852A-EA65DD010DF8}" type="presParOf" srcId="{5B5CB1AF-A35A-4367-989C-D9F480CCE609}" destId="{A1AF6346-8F90-4EBE-924C-7B934C925D15}" srcOrd="1" destOrd="0" presId="urn:microsoft.com/office/officeart/2005/8/layout/list1"/>
    <dgm:cxn modelId="{88F98502-4100-4A59-B2EB-FC54AB91BA58}" type="presParOf" srcId="{DB3E28A0-81A8-4722-872B-18198F2CFD69}" destId="{46972872-276B-4915-AADD-063B5D6ABA6E}" srcOrd="1" destOrd="0" presId="urn:microsoft.com/office/officeart/2005/8/layout/list1"/>
    <dgm:cxn modelId="{A08473F0-32D6-411B-A18A-A420839955FE}" type="presParOf" srcId="{DB3E28A0-81A8-4722-872B-18198F2CFD69}" destId="{7211D42B-B6FC-429B-B7AD-292FD2CDE5B9}" srcOrd="2" destOrd="0" presId="urn:microsoft.com/office/officeart/2005/8/layout/list1"/>
    <dgm:cxn modelId="{9F35E5CF-8B37-4372-8D60-3ACFA4754468}" type="presParOf" srcId="{DB3E28A0-81A8-4722-872B-18198F2CFD69}" destId="{FDB42CC5-37CE-41C1-84BE-0124125A6262}" srcOrd="3" destOrd="0" presId="urn:microsoft.com/office/officeart/2005/8/layout/list1"/>
    <dgm:cxn modelId="{8F7405A9-9038-443D-B4D6-3AA0686BCF2D}" type="presParOf" srcId="{DB3E28A0-81A8-4722-872B-18198F2CFD69}" destId="{C408214A-DC4C-447A-B33E-E9D260A4FB2B}" srcOrd="4" destOrd="0" presId="urn:microsoft.com/office/officeart/2005/8/layout/list1"/>
    <dgm:cxn modelId="{F0D31BB9-6C71-48DC-9CD1-4A382EF1826C}" type="presParOf" srcId="{C408214A-DC4C-447A-B33E-E9D260A4FB2B}" destId="{4130B1D5-51BC-4D4E-869C-4630C872D250}" srcOrd="0" destOrd="0" presId="urn:microsoft.com/office/officeart/2005/8/layout/list1"/>
    <dgm:cxn modelId="{9E7EB534-3DB8-4857-AEBF-990A158E60B0}" type="presParOf" srcId="{C408214A-DC4C-447A-B33E-E9D260A4FB2B}" destId="{93F473A1-CAE3-4606-AEF3-66309083BC78}" srcOrd="1" destOrd="0" presId="urn:microsoft.com/office/officeart/2005/8/layout/list1"/>
    <dgm:cxn modelId="{4CEDF1D9-9B36-4A1A-9830-64CB7CE9FD51}" type="presParOf" srcId="{DB3E28A0-81A8-4722-872B-18198F2CFD69}" destId="{300ED227-EEBE-44A4-8620-3579D718E4FB}" srcOrd="5" destOrd="0" presId="urn:microsoft.com/office/officeart/2005/8/layout/list1"/>
    <dgm:cxn modelId="{AD778255-11C6-44EF-81D4-A1AEC1B4499C}" type="presParOf" srcId="{DB3E28A0-81A8-4722-872B-18198F2CFD69}" destId="{C852F41F-5B37-450B-B7F5-1F7D638414F1}" srcOrd="6" destOrd="0" presId="urn:microsoft.com/office/officeart/2005/8/layout/list1"/>
    <dgm:cxn modelId="{6E738BAD-11B9-43ED-B41E-57ADE0D6CE02}" type="presParOf" srcId="{DB3E28A0-81A8-4722-872B-18198F2CFD69}" destId="{5B86EB8F-940C-4EFC-A91B-2C6D3A7D893E}" srcOrd="7" destOrd="0" presId="urn:microsoft.com/office/officeart/2005/8/layout/list1"/>
    <dgm:cxn modelId="{E0821C97-1A81-41AA-B9AF-8E3B5A7F5104}" type="presParOf" srcId="{DB3E28A0-81A8-4722-872B-18198F2CFD69}" destId="{60699F7C-452F-4878-A73F-62389D8BDF50}" srcOrd="8" destOrd="0" presId="urn:microsoft.com/office/officeart/2005/8/layout/list1"/>
    <dgm:cxn modelId="{966B85AB-D813-4C55-9391-FBDEC5FDFC5A}" type="presParOf" srcId="{60699F7C-452F-4878-A73F-62389D8BDF50}" destId="{D33A42CB-09D5-4774-B8BF-4C23872C314F}" srcOrd="0" destOrd="0" presId="urn:microsoft.com/office/officeart/2005/8/layout/list1"/>
    <dgm:cxn modelId="{42BCD807-3AC2-4C9F-AF41-6507C91BE16C}" type="presParOf" srcId="{60699F7C-452F-4878-A73F-62389D8BDF50}" destId="{62F5BD21-FDEC-4EEE-818C-BCD7CE65AF61}" srcOrd="1" destOrd="0" presId="urn:microsoft.com/office/officeart/2005/8/layout/list1"/>
    <dgm:cxn modelId="{3AF56B99-2A1D-4929-AA01-164374FC377F}" type="presParOf" srcId="{DB3E28A0-81A8-4722-872B-18198F2CFD69}" destId="{84A51548-BACD-4022-9038-8733CE91DD74}" srcOrd="9" destOrd="0" presId="urn:microsoft.com/office/officeart/2005/8/layout/list1"/>
    <dgm:cxn modelId="{1008265B-E27F-43F8-A2B7-7184DEE7AC1B}" type="presParOf" srcId="{DB3E28A0-81A8-4722-872B-18198F2CFD69}" destId="{F49C4B92-ACF5-443E-8E74-D7D050CC9A8A}" srcOrd="10" destOrd="0" presId="urn:microsoft.com/office/officeart/2005/8/layout/list1"/>
    <dgm:cxn modelId="{A7975690-AED7-4278-BF83-FA810CC852AD}" type="presParOf" srcId="{DB3E28A0-81A8-4722-872B-18198F2CFD69}" destId="{3BA18E34-22B1-4549-9677-387503D31FEF}" srcOrd="11" destOrd="0" presId="urn:microsoft.com/office/officeart/2005/8/layout/list1"/>
    <dgm:cxn modelId="{11A66D06-4F5B-481F-9345-E6A4F0FDB822}" type="presParOf" srcId="{DB3E28A0-81A8-4722-872B-18198F2CFD69}" destId="{B26A254D-4B50-48EC-B1E4-6A2351D7DC6D}" srcOrd="12" destOrd="0" presId="urn:microsoft.com/office/officeart/2005/8/layout/list1"/>
    <dgm:cxn modelId="{7FB1EB3C-C0DB-4EBB-A728-EB33D5AD975C}" type="presParOf" srcId="{B26A254D-4B50-48EC-B1E4-6A2351D7DC6D}" destId="{079AEAA2-0866-4956-A10F-DC17247EC411}" srcOrd="0" destOrd="0" presId="urn:microsoft.com/office/officeart/2005/8/layout/list1"/>
    <dgm:cxn modelId="{8B851912-2300-433E-9F37-E5DE3CD72DED}" type="presParOf" srcId="{B26A254D-4B50-48EC-B1E4-6A2351D7DC6D}" destId="{A860AA9F-47D1-4BC5-A7BD-000A084A3399}" srcOrd="1" destOrd="0" presId="urn:microsoft.com/office/officeart/2005/8/layout/list1"/>
    <dgm:cxn modelId="{15CDB3EF-8FD5-4E6D-A5B4-97A7A6C6B530}" type="presParOf" srcId="{DB3E28A0-81A8-4722-872B-18198F2CFD69}" destId="{DF7D9F04-FBAD-4EF7-8C07-AB2E4E59E835}" srcOrd="13" destOrd="0" presId="urn:microsoft.com/office/officeart/2005/8/layout/list1"/>
    <dgm:cxn modelId="{DE123398-A26E-4CE6-929D-4F104DF2F409}" type="presParOf" srcId="{DB3E28A0-81A8-4722-872B-18198F2CFD69}" destId="{AA6FF313-B770-4B0D-89D3-13DFB304A7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6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5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4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4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8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9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8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BB34-94D0-4850-A270-AB09CE3FF115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D791-51DC-4DA2-9D8D-288CBA96C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4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698" y="411793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антимонопольной службы по Рязанской области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антимонопольного регулирования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8147248" cy="165618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 связи с изменениями, внесенными в КоАП Российской Федерации, при наличии определенных условий такое наказание как штраф подлежит замене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от 3 июля 2016 г. № 316-ФЗ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Кодекс Российской Федерации об административных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правонарушениях»)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5328592" cy="2592288"/>
          </a:xfrm>
        </p:spPr>
      </p:pic>
    </p:spTree>
    <p:extLst>
      <p:ext uri="{BB962C8B-B14F-4D97-AF65-F5344CB8AC3E}">
        <p14:creationId xmlns:p14="http://schemas.microsoft.com/office/powerpoint/2010/main" val="344766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замены вида наказания: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2804324"/>
              </p:ext>
            </p:extLst>
          </p:nvPr>
        </p:nvGraphicFramePr>
        <p:xfrm>
          <a:off x="755576" y="836712"/>
          <a:ext cx="77768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32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Пересвет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ООО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«Норма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относятся к субъектам малого предпринимательства, а ООО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Сорокамаркет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субъектам среднего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предпринимательства, (а также при выполнении всех остальных условий), Рязанское УФАС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применило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указанным торговым сетям административное наказание в виде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2520280" cy="2304256"/>
          </a:xfrm>
        </p:spPr>
      </p:pic>
    </p:spTree>
    <p:extLst>
      <p:ext uri="{BB962C8B-B14F-4D97-AF65-F5344CB8AC3E}">
        <p14:creationId xmlns:p14="http://schemas.microsoft.com/office/powerpoint/2010/main" val="182795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запрета на увеличение доли федеральной торговой сети нецелесообразно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Рязанским УФАС России в ФАС России было направлено заявление Рязанского областного союза потребительских обществ с предложением о внесении изменений в статью 14 Федерального закона «Об основах государственного регулирования торговой деятельности в Российской Федерации» от 28.12.2009 N 381-ФЗ.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заключалось в установлении запрета на увеличение доли федеральной торговой сети, осуществляющей розничную торговлю продовольственными товарами на территории субъекта Российской Федерации, в случае если совокупная доля таких торговых сетей превышает 50 % объема всех реализованных продовольственных товаров в денежном выражении за предыдущий финансовый год в границах этого субъекта Российской Федерации.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038600" cy="2580604"/>
          </a:xfrm>
        </p:spPr>
      </p:pic>
    </p:spTree>
    <p:extLst>
      <p:ext uri="{BB962C8B-B14F-4D97-AF65-F5344CB8AC3E}">
        <p14:creationId xmlns:p14="http://schemas.microsoft.com/office/powerpoint/2010/main" val="52664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 Российской Федерации подготовлен проект доклада Президенту Российской Федерации, в котором сообщается следующее.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запрета существенно изменит условия осуществления предпринимательской деятельности в отрасли и негативно отразится на хозяйственной деятельности участников рынка, поскольку повлечет за собой ухудшение конкурентных условий, в том числе среди торговых сетей, осложнит отношения между производителями и продавцами, а также продавцов с потребителями.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запрета приведет к снижению инвестиционной привлекательности субъектов Российской Федерации и их муниципальных образований, к недостаточному качеству обслуживания населения, к низкой собираемости налогов, к уменьшению количества рабочих мест.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учитывать, что сетевая торговля в Российской Федерации недостаточно развита (доля оборота розничной торговли розничных торговых сетей в общем объеме оборота розничной торговли  в 2016 году составила 27,2 процента), о чем свидетельствует тот факт, что производителям не достает полочного пространства сетевых магазинов.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изложенного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предлагаемого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по увеличению доли каждой «федеральной» сети представляется нецелесообразным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816424" cy="2304256"/>
          </a:xfrm>
        </p:spPr>
      </p:pic>
    </p:spTree>
    <p:extLst>
      <p:ext uri="{BB962C8B-B14F-4D97-AF65-F5344CB8AC3E}">
        <p14:creationId xmlns:p14="http://schemas.microsoft.com/office/powerpoint/2010/main" val="203726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большинстве  муниципальных образований Рязанской области доля торговых сетей в общем объеме товарооборота продовольственных товаров составляет значительную величину. Так, в 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образованиях из двадцати девяти доля всех торговых сетей, осуществляющих продажу продовольственных товаров, превышает 50%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Кадомский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 – 73%,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Клепиковский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 – 61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6912"/>
            <a:ext cx="4028256" cy="2573054"/>
          </a:xfrm>
        </p:spPr>
      </p:pic>
    </p:spTree>
    <p:extLst>
      <p:ext uri="{BB962C8B-B14F-4D97-AF65-F5344CB8AC3E}">
        <p14:creationId xmlns:p14="http://schemas.microsoft.com/office/powerpoint/2010/main" val="1359272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деятельности торговых сетей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сообщает Татарстанское УФАС России, одной из важных проблем является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учета деятельности торговых сетей в границах муниципальных образований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контроля за концентрацией торговых сетей (статья 14 Закона о торговле), антимонопольному органу необходимо владеть информацией об общих объемах реализации продовольственных товаров в границах муниципального района (субъекта); об объемах реализации продовольственных товаров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торговой сетью в границах муниципального района (субъекта РФ); о действующих на территории муниципального района торговых точках в разрезе торговых сетей.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27426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торговыми сетями, а также органами государственной власти и органами местного самоуправления учет объема реализации продовольственных товаров в границах муниципального образования (городских, сельских поселений) субъекта зачастую не ведется в силу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законодательно установленной обязанности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необходимость сбора и учета информации об объемах реализации продовольственных товаров каждым хозяйствующим субъектом в границах муниципального района (субъекта РФ) в настоящее время обусловлена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жалобами местных предпринимателей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высокой концентрации федеральных торговых сетей в границах одного муниципального образования (городских, сельских поселений).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110608" cy="2448272"/>
          </a:xfrm>
        </p:spPr>
      </p:pic>
    </p:spTree>
    <p:extLst>
      <p:ext uri="{BB962C8B-B14F-4D97-AF65-F5344CB8AC3E}">
        <p14:creationId xmlns:p14="http://schemas.microsoft.com/office/powerpoint/2010/main" val="961935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Изменение порядка рассмотрения жалоб по 223-ФЗ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рассмотрения жалоб по 223-ФЗ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определением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ерховного суда 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11.04.17 года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304-КГ16-17592, который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указал на отсутствие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антимонопольного органа полномочий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рассмотрению жалоб на закупки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ускоренной процедурой по основаниям, не указанным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Закона о закупках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Верховного суда, в упомянутой норме Закона о закупках содержится исчерпывающий перечень оснований для обжалования, и иные основания, предусмотренные в самой статье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 Закона о защите конкуренции,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применяться.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104456" cy="2736304"/>
          </a:xfrm>
        </p:spPr>
      </p:pic>
    </p:spTree>
    <p:extLst>
      <p:ext uri="{BB962C8B-B14F-4D97-AF65-F5344CB8AC3E}">
        <p14:creationId xmlns:p14="http://schemas.microsoft.com/office/powerpoint/2010/main" val="393232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Напомним, перечень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10 статьи 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4 основания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жалобы по 223-ФЗ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антимонопольный орган: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неразмещение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ЕИС информации о закупке;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к участникам закупки требования о представлении документов, не предусмотренных документацией о закупке;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заказчиками закупки в отсутствие положения о закупке и без применения положений 44-ФЗ;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неразмещение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размещение в ЕИС недостоверной информации о годовом объеме закупки у субъектов малого и среднего предпринимательства.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176464" cy="2592288"/>
          </a:xfrm>
        </p:spPr>
      </p:pic>
    </p:spTree>
    <p:extLst>
      <p:ext uri="{BB962C8B-B14F-4D97-AF65-F5344CB8AC3E}">
        <p14:creationId xmlns:p14="http://schemas.microsoft.com/office/powerpoint/2010/main" val="157200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Торговые сети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территориальными органами ФАС России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поручением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проведены проверки торговых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 на предмет соблюдения требований Федерального закона от 28.12.2009 №381-ФЗ «Об основах государственного регулирования торговой деятельности» в редакции Федерального закона от 03.07.2016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273-ФЗ.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17 175 проанализированных договоров по всем торговым сетям выявлено в общей сложности 2 884 договора поставки и оказания услуг, заключенных с поставщиками продовольственных товаров, с признаками нарушений, что составляет 16,79% от общего числа проверенных договоров.</a:t>
            </a: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176464" cy="2764408"/>
          </a:xfrm>
        </p:spPr>
      </p:pic>
    </p:spTree>
    <p:extLst>
      <p:ext uri="{BB962C8B-B14F-4D97-AF65-F5344CB8AC3E}">
        <p14:creationId xmlns:p14="http://schemas.microsoft.com/office/powerpoint/2010/main" val="120412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38600" cy="5001419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стоит отметить, что жалобы на действия заказчиков, которые могут привести к недопущению, ограничению или устранению конкуренции при проведении процедуры торгов (ст. 17 Закона о защите конкуренции) по-прежнему рассматриваются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антимонопольным органом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ускоренной процедуре в порядке ст. 18.1 Закона о защите конкуренции в силу прямых оснований, предусмотренных статьей 17 Закона о защите конкуренции.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учитывая позицию Верховного Суда РФ, необходимым условием для рассмотрения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ускоренном порядке, установленным ст. 18.1 Закона о защите конкуренции, является наличие в ней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оснований, предусмотренных ч. 10 ст. 3 Закона о закупках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ссылки на ч.1, 5 ст. 17 Закона о защите конкуренции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Жалобы,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 требованиям, подлежат процессуальному возврату.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5539"/>
            <a:ext cx="2828826" cy="3959646"/>
          </a:xfrm>
        </p:spPr>
      </p:pic>
    </p:spTree>
    <p:extLst>
      <p:ext uri="{BB962C8B-B14F-4D97-AF65-F5344CB8AC3E}">
        <p14:creationId xmlns:p14="http://schemas.microsoft.com/office/powerpoint/2010/main" val="98779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/>
              <a:t>3</a:t>
            </a:r>
            <a:r>
              <a:rPr lang="ru-RU" sz="3600" dirty="0" smtClean="0"/>
              <a:t>. Проблемы ЖКХ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является вопрос применения антимонопольного законодательства в сфере электроэнергетики при рассмотрении дел по признакам нарушения части 1 статьи 10 Закона о защите конкуренции, в том числе в части применения АМЗ при прекращении оказания услуг энергоснабжения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добросовестным потребителям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816424" cy="2376264"/>
          </a:xfrm>
        </p:spPr>
      </p:pic>
    </p:spTree>
    <p:extLst>
      <p:ext uri="{BB962C8B-B14F-4D97-AF65-F5344CB8AC3E}">
        <p14:creationId xmlns:p14="http://schemas.microsoft.com/office/powerpoint/2010/main" val="237450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позицией Верховного суда Российской Федерации, изложенной в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от 02.08.2016 года  № 305-КГ 16-8448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наличии добросовестных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плательщиков,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энергоснабжающая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не имеет право вводить режим полного прекращения поставки электроэнергии.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9"/>
            <a:ext cx="4038600" cy="2448272"/>
          </a:xfrm>
        </p:spPr>
      </p:pic>
    </p:spTree>
    <p:extLst>
      <p:ext uri="{BB962C8B-B14F-4D97-AF65-F5344CB8AC3E}">
        <p14:creationId xmlns:p14="http://schemas.microsoft.com/office/powerpoint/2010/main" val="586245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29 сентября 2017 года вступают в силу новые правила введения полного и (или) частичного ограничения электрической энергии</a:t>
            </a:r>
          </a:p>
          <a:p>
            <a:pPr>
              <a:spcBef>
                <a:spcPts val="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постановлением от 24.05.2017 № 624 «О внесении изменений в некоторые акты Правительства РФ по вопросам введения полного и (или) частичного ограничения режима потребления электрической энергии, а также применения печатей хозяйственных обществ»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скорректировало порядок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полного или частичного ограничения режима потребления электроэнергии.</a:t>
            </a:r>
          </a:p>
          <a:p>
            <a:pPr>
              <a:spcBef>
                <a:spcPts val="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введения ограничения режима потребления электроэнергии предполагают выполнение поставщиком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обязательных этапов процедуры отключения абонента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электроснабжения:</a:t>
            </a:r>
          </a:p>
          <a:p>
            <a:pPr>
              <a:spcBef>
                <a:spcPts val="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Потребитель по указанию поставщика обязан самостоятельно ввести самоограничение некоторых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Поставщик вводит частичное ограничение режима потребления.</a:t>
            </a:r>
          </a:p>
          <a:p>
            <a:pPr>
              <a:spcBef>
                <a:spcPts val="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Производится полное отключение абонента от энергоснабжения.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176464" cy="2219856"/>
          </a:xfrm>
        </p:spPr>
      </p:pic>
    </p:spTree>
    <p:extLst>
      <p:ext uri="{BB962C8B-B14F-4D97-AF65-F5344CB8AC3E}">
        <p14:creationId xmlns:p14="http://schemas.microsoft.com/office/powerpoint/2010/main" val="115936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29.09.2017 процедура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ограничений в общем случае сокращается до одного этапа — введения полного ограничения потребления электроэнергии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частичное ограничение может вводиться только в отношении потребителей, ограничение режима потребления которых может привести к экономическим, экологическим или социальным последствиям, имеющих акт согласования технологической и (или) аварийной брони, до уровня соответственно технологической и (или) аварийной брони, а также в отношении потребителей, не отнесенных к указанной категории, но имеющих акт согласования технологической и (или) аварийной брони, — до уровня технологической брони.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038600" cy="2297649"/>
          </a:xfrm>
        </p:spPr>
      </p:pic>
    </p:spTree>
    <p:extLst>
      <p:ext uri="{BB962C8B-B14F-4D97-AF65-F5344CB8AC3E}">
        <p14:creationId xmlns:p14="http://schemas.microsoft.com/office/powerpoint/2010/main" val="640275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постановлением: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перечень способов уведомления потребителей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введении ограничений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потребления электрической энергии (мощности). В частности, вводится возможность использования для указанных целей смс-сообщений, сообщений на адрес электронной почты, путем включения соответствующего уведомления в счет на оплату услуг, публикацией в СМИ и рядом иных способов;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самостоятельного ограничения потребления электроэнергии.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176464" cy="2387682"/>
          </a:xfrm>
        </p:spPr>
      </p:pic>
    </p:spTree>
    <p:extLst>
      <p:ext uri="{BB962C8B-B14F-4D97-AF65-F5344CB8AC3E}">
        <p14:creationId xmlns:p14="http://schemas.microsoft.com/office/powerpoint/2010/main" val="3834587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ограничения устанавливаются в целях предотвращения ограничения или прекращения подачи электрической энергии третьим лицам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ограничение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потребления должно осуществляться с учетом содержащихся в уведомлении о введении ограничения режима потребления сведений об установленном для каждого исполнителя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субисполнителя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уровне, до которого такой исполнитель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субисполнитель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обязан сократить объем подачи электроэнергии этому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207289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Устанавливается, что для граждан — потребителей электроэнергии (за исключением граждан — потребителей коммунальной услуги по электроснабжению), ограничение потребления электроэнергии осуществляется в общем порядке. Ранее для указанных лиц устанавливался специальный порядок введения ограничений.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1"/>
            <a:ext cx="3966592" cy="2592288"/>
          </a:xfrm>
        </p:spPr>
      </p:pic>
    </p:spTree>
    <p:extLst>
      <p:ext uri="{BB962C8B-B14F-4D97-AF65-F5344CB8AC3E}">
        <p14:creationId xmlns:p14="http://schemas.microsoft.com/office/powerpoint/2010/main" val="2628143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осуществления контроля за соблюдением потребителем введенного ограничения электропотребления, вводится обязательная выплата инициатору введения ограничения фиксированной суммы в счет компенсации понесенных расходов, являющейся обязательным условием возобновления режима потребления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компенсации понесенных инициатором введения ограничения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превышать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- потребителей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электрической энергии -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рублей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032448" cy="2232248"/>
          </a:xfrm>
        </p:spPr>
      </p:pic>
    </p:spTree>
    <p:extLst>
      <p:ext uri="{BB962C8B-B14F-4D97-AF65-F5344CB8AC3E}">
        <p14:creationId xmlns:p14="http://schemas.microsoft.com/office/powerpoint/2010/main" val="186035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920 договорах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поставки (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31,9 %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числа выявленных нарушений) выявлены признаки нарушений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7 – 8 статьи 9 Закона о торговле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выразившихся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неприведении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договоров с поставщиками продовольственных товаров в соответствие с требованиями Федерального закона от 03.07.2016 № 273-ФЗ, а также в заключении новых договоров с поставщиками продовольственных товаров на условиях отсрочки оплаты поставленных продовольственных товаров с нарушением действующего законодательства о торговле.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038600" cy="3685222"/>
          </a:xfrm>
        </p:spPr>
      </p:pic>
    </p:spTree>
    <p:extLst>
      <p:ext uri="{BB962C8B-B14F-4D97-AF65-F5344CB8AC3E}">
        <p14:creationId xmlns:p14="http://schemas.microsoft.com/office/powerpoint/2010/main" val="175341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38600" cy="5361459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794 договорах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признаки нарушений (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27,53 %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числа выявленных нарушений)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10 статьи 9 Закона о торговле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включения в договор поставки запрета на перемену лиц в обязательстве по договору поставки путем уступки требования.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038600" cy="2501407"/>
          </a:xfrm>
        </p:spPr>
      </p:pic>
    </p:spTree>
    <p:extLst>
      <p:ext uri="{BB962C8B-B14F-4D97-AF65-F5344CB8AC3E}">
        <p14:creationId xmlns:p14="http://schemas.microsoft.com/office/powerpoint/2010/main" val="5763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38600" cy="5217443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 договоров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(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10,26 %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числа выявленных нарушений) содержат признаки нарушения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13 статьи 9 Закона о торговле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части включения в договор поставки условий о возмещении расходов, не связанных с исполнением договора поставки, а именно: о возврате нереализованных поставленных продовольственных товаров с истекшим сроком годности.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888432" cy="2572891"/>
          </a:xfrm>
        </p:spPr>
      </p:pic>
    </p:spTree>
    <p:extLst>
      <p:ext uri="{BB962C8B-B14F-4D97-AF65-F5344CB8AC3E}">
        <p14:creationId xmlns:p14="http://schemas.microsoft.com/office/powerpoint/2010/main" val="357433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296 договорах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(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10,26 %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числа выявленных нарушений) выявлены признаки нарушений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4 статьи 9 Закона о торговле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части установления для поставщиков продовольственных товаров обязанностей по выплатам вознаграждений свыше установленного законом размера 5 %.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038600" cy="4605557"/>
          </a:xfrm>
        </p:spPr>
      </p:pic>
    </p:spTree>
    <p:extLst>
      <p:ext uri="{BB962C8B-B14F-4D97-AF65-F5344CB8AC3E}">
        <p14:creationId xmlns:p14="http://schemas.microsoft.com/office/powerpoint/2010/main" val="228353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15.02.2017 по 15.03.2017 Управлением Федеральной антимонопольной службы по Рязанской области также были проведены проверки в отношении торговых сетей.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392488" cy="2743424"/>
          </a:xfrm>
        </p:spPr>
      </p:pic>
    </p:spTree>
    <p:extLst>
      <p:ext uri="{BB962C8B-B14F-4D97-AF65-F5344CB8AC3E}">
        <p14:creationId xmlns:p14="http://schemas.microsoft.com/office/powerpoint/2010/main" val="100462093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Исследованию подлежали: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на поставку продуктов питания, заключенные с поставщиками, зарегистрированными и осуществляющими деятельность на территории Рязанской области, на предмет соблюдения Федерального закона от 28.12.2009 №381-ФЗ «Об основах государственного регулирования торговой деятельности»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сайты торговых сетей в сети Интернет на предмет наличия информации об условиях отбора контрагента для заключения договора поставки продовольственных товаров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7"/>
            <a:ext cx="3970784" cy="4320480"/>
          </a:xfrm>
        </p:spPr>
      </p:pic>
    </p:spTree>
    <p:extLst>
      <p:ext uri="{BB962C8B-B14F-4D97-AF65-F5344CB8AC3E}">
        <p14:creationId xmlns:p14="http://schemas.microsoft.com/office/powerpoint/2010/main" val="162172795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проведенных проверок Управлением возбуждены и рассмотрены административные дела в отношении региональных торговых сетей. 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частности, торговые сети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Сорокамаркет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Пересвет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«Норма»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не разместили на своих сайтах в информационно-телекоммуникационной сети Интернет информацию об условиях отбора контрагента для заключения договора поставки продовольственных товаров и о существенных условиях такого договора.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данное нарушение предусмотрена административная ответственность по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ч.1 ст.14.41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Кодекса об административных правонарушениях Российской Федерации в виде административного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от двадцати тысяч до сорока тысяч рублей;</a:t>
            </a: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от трехсот тысяч до пятисот тысяч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76115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2021</Words>
  <Application>Microsoft Office PowerPoint</Application>
  <PresentationFormat>Экран (4:3)</PresentationFormat>
  <Paragraphs>88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Управление Федеральной антимонопольной службы по Рязанской области </vt:lpstr>
      <vt:lpstr>1. Торговые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Исследованию подлежали:</vt:lpstr>
      <vt:lpstr>Презентация PowerPoint</vt:lpstr>
      <vt:lpstr>Презентация PowerPoint</vt:lpstr>
      <vt:lpstr>Условия замены вида наказания:</vt:lpstr>
      <vt:lpstr>Презентация PowerPoint</vt:lpstr>
      <vt:lpstr>Введение запрета на увеличение доли федеральной торговой сети нецелесообразно</vt:lpstr>
      <vt:lpstr>Правительством Российской Федерации подготовлен проект доклада Президенту Российской Федерации, в котором сообщается следующее. </vt:lpstr>
      <vt:lpstr>Презентация PowerPoint</vt:lpstr>
      <vt:lpstr>Учет деятельности торговых сетей</vt:lpstr>
      <vt:lpstr>Презентация PowerPoint</vt:lpstr>
      <vt:lpstr>2. Изменение порядка рассмотрения жалоб по 223-ФЗ</vt:lpstr>
      <vt:lpstr>Презентация PowerPoint</vt:lpstr>
      <vt:lpstr>Презентация PowerPoint</vt:lpstr>
      <vt:lpstr>3. Проблемы ЖКХ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Мишкина Екатерина Александровна</dc:creator>
  <cp:lastModifiedBy>Мордвинова Екатерина Вячеславовна</cp:lastModifiedBy>
  <cp:revision>71</cp:revision>
  <cp:lastPrinted>2017-10-03T05:26:35Z</cp:lastPrinted>
  <dcterms:created xsi:type="dcterms:W3CDTF">2017-09-21T10:52:14Z</dcterms:created>
  <dcterms:modified xsi:type="dcterms:W3CDTF">2017-10-03T10:36:37Z</dcterms:modified>
</cp:coreProperties>
</file>