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26" r:id="rId3"/>
    <p:sldId id="341" r:id="rId4"/>
    <p:sldId id="342" r:id="rId5"/>
    <p:sldId id="343" r:id="rId6"/>
    <p:sldId id="344" r:id="rId7"/>
    <p:sldId id="345" r:id="rId8"/>
    <p:sldId id="346" r:id="rId9"/>
    <p:sldId id="351" r:id="rId10"/>
    <p:sldId id="352" r:id="rId11"/>
    <p:sldId id="349" r:id="rId12"/>
    <p:sldId id="347" r:id="rId13"/>
    <p:sldId id="348" r:id="rId14"/>
    <p:sldId id="350" r:id="rId15"/>
    <p:sldId id="353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99"/>
    <a:srgbClr val="008080"/>
    <a:srgbClr val="FFCC00"/>
    <a:srgbClr val="FF7C80"/>
    <a:srgbClr val="FF0066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805AE806-65A7-4A66-A0C0-F1F175B8A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29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E1D8A-4C94-4F8C-BAB6-7EC5247BD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38699-8E28-47F7-90D9-E568CBBA3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7BAC7-33DD-41DF-95BC-C23F54567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0CFBC-DE68-4DAB-904A-C8858DD5E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A612-A300-4185-926A-61BBE8369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CE006-FA0D-4B84-8D9F-E7E011378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C191-9A82-4BED-BC91-DAF9027DB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2D92-546C-4B3B-92FE-7E6B33EF4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7804-27A1-42A5-8B3B-01DE9792D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2A77-8039-49BB-B946-7425EAFF1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4E92-E1BF-4AE2-A639-A4AE55321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D5A0-4A71-4114-9B16-84A073991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0FCDE-41AD-45C3-8DA8-72A230605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3A332320-985D-41DD-84A6-31CD7052B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2" r:id="rId2"/>
    <p:sldLayoutId id="2147484021" r:id="rId3"/>
    <p:sldLayoutId id="2147484020" r:id="rId4"/>
    <p:sldLayoutId id="2147484019" r:id="rId5"/>
    <p:sldLayoutId id="2147484018" r:id="rId6"/>
    <p:sldLayoutId id="2147484017" r:id="rId7"/>
    <p:sldLayoutId id="2147484016" r:id="rId8"/>
    <p:sldLayoutId id="2147484015" r:id="rId9"/>
    <p:sldLayoutId id="2147484014" r:id="rId10"/>
    <p:sldLayoutId id="2147484013" r:id="rId11"/>
    <p:sldLayoutId id="2147484012" r:id="rId12"/>
    <p:sldLayoutId id="2147484011" r:id="rId13"/>
    <p:sldLayoutId id="214748401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440BA27C6FA160A20E987C99BF86B422BA7AB7056ACA6F6FAD6CF34C951785B89D95AEB5BE0C8F7c0p4V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consultantplus://offline/ref=E440BA27C6FA160A20E987C99BF86B4228A3A97A5FADA6F6FAD6CF34C951785B89D95AEB5BE1CBF3c0p0V" TargetMode="External"/><Relationship Id="rId5" Type="http://schemas.openxmlformats.org/officeDocument/2006/relationships/hyperlink" Target="consultantplus://offline/ref=E440BA27C6FA160A20E987C99BF86B4228A3A97A5FADA6F6FAD6CF34C951785B89D95AEB5BE0CBF1c0p9V" TargetMode="External"/><Relationship Id="rId4" Type="http://schemas.openxmlformats.org/officeDocument/2006/relationships/hyperlink" Target="consultantplus://offline/ref=E440BA27C6FA160A20E987C99BF86B4228A0AE795FA5A6F6FAD6CF34C951785B89D95AEB5BE0C8F2c0p0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25BA881D921562189FC767C0E7FC1454D738BFD9B058635C96105F49488F720BB0624F24B4373FCE5A2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A21C5CCA13E4606977602682B823343D905FCEA435A7C17CC56F579636D7D00AD15A82A25160560N7hD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E94648086B4E43C85FDA3F1B5670CAC9926FCAFB349F1270B8AAA7E167A4B506E2FAFC59F0E62F2QA13L" TargetMode="External"/><Relationship Id="rId2" Type="http://schemas.openxmlformats.org/officeDocument/2006/relationships/hyperlink" Target="consultantplus://offline/ref=4A21C5CCA13E4606977602682B823343D905FCEA435A7C17CC56F579636D7D00AD15A82A25160560N7hD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8E94648086B4E43C85FDA3F1B5670CAC9926FCAFB349F1270B8AAA7E167A4B506E2FAFC69F08Q618L" TargetMode="External"/><Relationship Id="rId4" Type="http://schemas.openxmlformats.org/officeDocument/2006/relationships/hyperlink" Target="consultantplus://offline/ref=8E94648086B4E43C85FDA3F1B5670CAC9926FCAFB349F1270B8AAA7E167A4B506E2FAFC69F0AQ61E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A21C5CCA13E4606977602682B823343D905FCEA435A7C17CC56F579636D7D00AD15A82A25160560N7hD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BFF7C5928BB9EAD4DFD7C2E05AA30BFC93CF6951FFE80480556AD8924E9E3794AABAA57C2BBC029i9fBV" TargetMode="External"/><Relationship Id="rId2" Type="http://schemas.openxmlformats.org/officeDocument/2006/relationships/hyperlink" Target="consultantplus://offline/ref=EBFF7C5928BB9EAD4DFD7C2E05AA30BFC93CF6951FFE80480556AD8924E9E3794AABAA57C2B8C328i9fC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consultantplus://offline/ref=EBFF7C5928BB9EAD4DFD7C2E05AA30BFC93FF1961FF680480556AD8924E9E3794AABAA57C2B9C029i9fD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997200"/>
            <a:ext cx="9144000" cy="31670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333399"/>
                </a:solidFill>
              </a:rPr>
              <a:t>Управление </a:t>
            </a:r>
          </a:p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333399"/>
                </a:solidFill>
              </a:rPr>
              <a:t>Федеральной антимонопольной службы </a:t>
            </a:r>
          </a:p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333399"/>
                </a:solidFill>
              </a:rPr>
              <a:t>по </a:t>
            </a:r>
            <a:r>
              <a:rPr lang="ru-RU" sz="3200" b="1" dirty="0" smtClean="0">
                <a:solidFill>
                  <a:srgbClr val="333399"/>
                </a:solidFill>
              </a:rPr>
              <a:t>Рязанской области</a:t>
            </a:r>
            <a:endParaRPr lang="ru-RU" sz="2600" dirty="0">
              <a:solidFill>
                <a:srgbClr val="333399"/>
              </a:solidFill>
              <a:ea typeface="MS PGothic" pitchFamily="34" charset="-128"/>
            </a:endParaRPr>
          </a:p>
          <a:p>
            <a:pPr algn="r">
              <a:lnSpc>
                <a:spcPct val="90000"/>
              </a:lnSpc>
              <a:spcBef>
                <a:spcPts val="600"/>
              </a:spcBef>
            </a:pPr>
            <a:endParaRPr lang="ru-RU" sz="2600" dirty="0">
              <a:solidFill>
                <a:srgbClr val="333399"/>
              </a:solidFill>
              <a:ea typeface="MS PGothic" pitchFamily="34" charset="-128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Рязань, </a:t>
            </a:r>
            <a:r>
              <a:rPr lang="en-US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28.</a:t>
            </a:r>
            <a:r>
              <a:rPr lang="ru-RU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0</a:t>
            </a:r>
            <a:r>
              <a:rPr lang="en-US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9</a:t>
            </a:r>
            <a:r>
              <a:rPr lang="ru-RU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.2017</a:t>
            </a:r>
            <a:endParaRPr lang="en-US" sz="2000" dirty="0">
              <a:solidFill>
                <a:srgbClr val="00808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22050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579296" cy="576064"/>
          </a:xfrm>
        </p:spPr>
        <p:txBody>
          <a:bodyPr/>
          <a:lstStyle/>
          <a:p>
            <a:pPr algn="r"/>
            <a:r>
              <a:rPr lang="ru-RU" sz="2800" b="1" dirty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/>
              <a:t>Часть 8 статьи 30 Закона о ФКС (Закупка у СМП и СОНКО)                                   (в </a:t>
            </a:r>
            <a:r>
              <a:rPr lang="ru-RU" sz="1800" dirty="0" smtClean="0">
                <a:hlinkClick r:id="rId3"/>
              </a:rPr>
              <a:t>ред</a:t>
            </a:r>
            <a:r>
              <a:rPr lang="ru-RU" sz="1800" dirty="0">
                <a:hlinkClick r:id="rId3"/>
              </a:rPr>
              <a:t>. Федерального </a:t>
            </a:r>
            <a:r>
              <a:rPr lang="ru-RU" sz="1800" dirty="0">
                <a:hlinkClick r:id="rId4"/>
              </a:rPr>
              <a:t>закона от 01.05.2017 N </a:t>
            </a:r>
            <a:r>
              <a:rPr lang="ru-RU" sz="1800" dirty="0" smtClean="0">
                <a:hlinkClick r:id="rId4"/>
              </a:rPr>
              <a:t>83-ФЗ</a:t>
            </a:r>
            <a:r>
              <a:rPr lang="ru-RU" sz="1800" dirty="0" smtClean="0"/>
              <a:t>)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В </a:t>
            </a:r>
            <a:r>
              <a:rPr lang="ru-RU" sz="1800" dirty="0"/>
              <a:t>случае, если в извещении об осуществлении закупки установлены ограничения в соответствии с </a:t>
            </a:r>
            <a:r>
              <a:rPr lang="ru-RU" sz="1800" dirty="0">
                <a:hlinkClick r:id="rId5"/>
              </a:rPr>
              <a:t>частью 3 настоящей статьи, в контракт, заключаемый с субъектом малого предпринимательства или социально ориентированной некоммерческой организацией, включается обязательное условие об оплате заказчиком поставленного товара, выполненной работы (ее результатов), оказанной услуги, отдельных этапов исполнения контракта не более чем в течение пятнадцати рабочих дней с даты подписания заказчиком документа о приемке, предусмотренного </a:t>
            </a:r>
            <a:r>
              <a:rPr lang="ru-RU" sz="1800" dirty="0">
                <a:hlinkClick r:id="rId6"/>
              </a:rPr>
              <a:t>частью 7 статьи 94 настоящего Федерального закона.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12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71480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1"/>
            <a:ext cx="8543956" cy="2143139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Изменения в Кодекс об административных правонарушениях Российской Федерации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17032"/>
            <a:ext cx="5033636" cy="247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71480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Положения ст. 7.30 </a:t>
            </a:r>
            <a:r>
              <a:rPr lang="ru-RU" sz="1800" dirty="0" err="1" smtClean="0"/>
              <a:t>КоАП</a:t>
            </a:r>
            <a:r>
              <a:rPr lang="ru-RU" sz="1800" dirty="0" smtClean="0"/>
              <a:t> РФ дополнены тремя частями, устанавливающими административную ответственность за нарушение порядка размещения информации в ЕИС в сфере закупок. </a:t>
            </a:r>
          </a:p>
          <a:p>
            <a:pPr algn="just">
              <a:buNone/>
            </a:pPr>
            <a:r>
              <a:rPr lang="ru-RU" sz="1800" dirty="0" smtClean="0"/>
              <a:t>Так, в случае размещения в ЕИС в сфере закупок извещения об осуществлении закупки или направления приглашения принять участие в определении поставщика (подрядчика, исполнителя) ранее десяти календарных дней со дня внесения изменений в план-график в отношении данной закупки на должностное лицо будет наложен административный штраф в размере 30 000 руб. (ч. 1.5 ст. 7.30 </a:t>
            </a:r>
            <a:r>
              <a:rPr lang="ru-RU" sz="1800" dirty="0" err="1" smtClean="0"/>
              <a:t>КоАП</a:t>
            </a:r>
            <a:r>
              <a:rPr lang="ru-RU" sz="1800" dirty="0" smtClean="0"/>
              <a:t> РФ).</a:t>
            </a:r>
          </a:p>
          <a:p>
            <a:pPr algn="just">
              <a:buNone/>
            </a:pPr>
            <a:endParaRPr lang="ru-RU" sz="1800" i="1" dirty="0" smtClean="0"/>
          </a:p>
          <a:p>
            <a:pPr>
              <a:buNone/>
            </a:pPr>
            <a:r>
              <a:rPr lang="ru-RU" sz="1800" i="1" dirty="0" smtClean="0"/>
              <a:t>СПРАВОЧНО: </a:t>
            </a:r>
            <a:r>
              <a:rPr lang="ru-RU" sz="1800" dirty="0" smtClean="0"/>
              <a:t>план-график подлежит изменению заказчиком в случае внесения изменения в план закупок, а также:</a:t>
            </a:r>
          </a:p>
          <a:p>
            <a:r>
              <a:rPr lang="ru-RU" sz="1800" dirty="0" smtClean="0"/>
              <a:t>а) при увеличении или уменьшении начальной (максимальной) цены контракта, цены контракта, заключаемого с единственным поставщиком (подрядчиком, исполнителем);</a:t>
            </a:r>
          </a:p>
          <a:p>
            <a:r>
              <a:rPr lang="ru-RU" sz="1800" dirty="0" smtClean="0"/>
              <a:t>б) при изменении до начала закупки срока исполнения контракта, порядка оплаты или размера аванса;</a:t>
            </a:r>
          </a:p>
          <a:p>
            <a:pPr algn="just">
              <a:buNone/>
            </a:pPr>
            <a:endParaRPr lang="ru-RU" sz="18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71480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/>
          <a:lstStyle/>
          <a:p>
            <a:r>
              <a:rPr lang="ru-RU" sz="1800" dirty="0" smtClean="0"/>
              <a:t>в) при изменении даты начала закупки и (или) способа определения поставщика (подрядчика, исполнителя), отмене заказчиком закупки, предусмотренной планом-графиком;</a:t>
            </a:r>
          </a:p>
          <a:p>
            <a:r>
              <a:rPr lang="ru-RU" sz="1800" dirty="0" smtClean="0"/>
              <a:t>г) при реализации решения, принятого заказчиком по итогам проведенного в соответствии со </a:t>
            </a:r>
            <a:r>
              <a:rPr lang="ru-RU" sz="1800" dirty="0" smtClean="0">
                <a:hlinkClick r:id="rId2"/>
              </a:rPr>
              <a:t>ст. 20 Закона о контрактной системе обязательного общественного обсуждения закупок и не требующего внесения изменения в план закупок.</a:t>
            </a:r>
          </a:p>
          <a:p>
            <a:r>
              <a:rPr lang="ru-RU" sz="1800" dirty="0" err="1" smtClean="0"/>
              <a:t>д</a:t>
            </a:r>
            <a:r>
              <a:rPr lang="ru-RU" sz="1800" dirty="0" smtClean="0"/>
              <a:t>) в иных случаях в соответствии с порядком формирования, утверждения и ведения планов-графиков.</a:t>
            </a:r>
          </a:p>
          <a:p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В силу введенной ч. 1.6 ст. 7.30 </a:t>
            </a:r>
            <a:r>
              <a:rPr lang="ru-RU" sz="1800" dirty="0" err="1" smtClean="0"/>
              <a:t>КоАП</a:t>
            </a:r>
            <a:r>
              <a:rPr lang="ru-RU" sz="1800" dirty="0" smtClean="0"/>
              <a:t> РФ размещение в ЕИС в сфере закупок извещения об осуществлении закупки или направление приглашения принять участие в определении поставщика (подрядчика, исполнителя) в случае, если информация о такой закупке не включена в план-график, влечет наложение на должностных лиц административного штрафа в размере 30 000 руб.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1"/>
            <a:ext cx="8463884" cy="5668681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Также размещение в ЕИС в сфере закупок извещения об осуществлении закупки или направление приглашения принять участие в определении поставщика (подрядчика, исполнителя) в случае, если было вынесено предписание о признании названной закупки необоснованной и если нарушение, указанное в предписании, не устранено, наказывается для должностных лиц административным штрафом в размере 30 000 руб. (ч. 1.7 ст. 7.30 КоАП РФ).</a:t>
            </a:r>
          </a:p>
          <a:p>
            <a:pPr algn="just">
              <a:buNone/>
            </a:pPr>
            <a:endParaRPr lang="ru-RU" sz="1800" dirty="0"/>
          </a:p>
          <a:p>
            <a:pPr algn="just">
              <a:buNone/>
            </a:pPr>
            <a:endParaRPr lang="ru-RU" sz="18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068960"/>
            <a:ext cx="3146797" cy="3165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579296" cy="504056"/>
          </a:xfrm>
        </p:spPr>
        <p:txBody>
          <a:bodyPr/>
          <a:lstStyle/>
          <a:p>
            <a:pPr algn="r"/>
            <a:r>
              <a:rPr lang="ru-RU" sz="2800" b="1" dirty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4608512"/>
          </a:xfrm>
        </p:spPr>
        <p:txBody>
          <a:bodyPr/>
          <a:lstStyle/>
          <a:p>
            <a:pPr algn="just">
              <a:buNone/>
            </a:pPr>
            <a:r>
              <a:rPr lang="ru-RU" sz="1800" dirty="0"/>
              <a:t>КоАП РФ дополнен статьей 7.32.5 которая устанавливает административную ответственность за нарушение срока и порядка оплаты товаров (работ, услуг) при осуществлении закупок для обеспечения государственных и муниципальных нужд.</a:t>
            </a:r>
          </a:p>
          <a:p>
            <a:pPr marL="0" indent="0" algn="just">
              <a:buNone/>
            </a:pPr>
            <a:r>
              <a:rPr lang="ru-RU" sz="1800" dirty="0"/>
              <a:t>Так, за нарушение должностным лицом заказчика срока и порядка оплаты товаров (работ, услуг) при осуществлении закупок для обеспечения государственных и муниципальных нужд, в том числе неисполнение обязанности по обеспечению авансирования, предусмотренного государственным или муниципальным контрактом, </a:t>
            </a:r>
            <a:r>
              <a:rPr lang="ru-RU" sz="1800" dirty="0" smtClean="0"/>
              <a:t>- </a:t>
            </a:r>
            <a:r>
              <a:rPr lang="ru-RU" sz="1800" b="1" dirty="0" smtClean="0"/>
              <a:t>предусмотрено </a:t>
            </a:r>
            <a:r>
              <a:rPr lang="ru-RU" sz="1800" b="1" dirty="0"/>
              <a:t>наложение административного штрафа в размере от тридцати тысяч до пятидесяти тысяч рублей.</a:t>
            </a:r>
          </a:p>
          <a:p>
            <a:pPr marL="0" indent="0" algn="just">
              <a:buNone/>
            </a:pPr>
            <a:r>
              <a:rPr lang="ru-RU" sz="1800" dirty="0" smtClean="0"/>
              <a:t>А в случаи совершении </a:t>
            </a:r>
            <a:r>
              <a:rPr lang="ru-RU" sz="1800" dirty="0"/>
              <a:t>административного правонарушения, предусмотренного частью 1 настоящей статьи, должностным лицом, ранее подвергнутым административному наказанию за аналогичное административное правонарушение, </a:t>
            </a:r>
            <a:r>
              <a:rPr lang="ru-RU" sz="1800" dirty="0" smtClean="0"/>
              <a:t>- </a:t>
            </a:r>
            <a:r>
              <a:rPr lang="ru-RU" sz="1800" b="1" dirty="0" smtClean="0"/>
              <a:t>влечет </a:t>
            </a:r>
            <a:r>
              <a:rPr lang="ru-RU" sz="1800" b="1" dirty="0"/>
              <a:t>дисквалификацию на срок от одного года до двух лет.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252789"/>
            <a:ext cx="1740701" cy="130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339EF24-EF42-4B09-BA71-2AC3F3A42FE9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000108"/>
            <a:ext cx="87868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Основные изменения, внесенный в Федеральный закон от 05.04.2013 г. № 44-ФЗ «О контрактной системе в сфере закупок товаров, работ, услуг для обеспечения государственных и муниципальных нужд», Кодекс об административных правонарушениях Российской Федерации и некоторые проблемы связанные с их реализацией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5824" y="3643314"/>
            <a:ext cx="3674442" cy="27622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57148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429288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п. 2 ч. 1 ст. 3</a:t>
            </a:r>
            <a:r>
              <a:rPr lang="en-US" sz="1800" dirty="0" smtClean="0"/>
              <a:t>3</a:t>
            </a:r>
            <a:r>
              <a:rPr lang="ru-RU" sz="1800" dirty="0" smtClean="0"/>
              <a:t> Закона о ФКС (Правила описания объекта закупки) в ред. Федерального </a:t>
            </a:r>
            <a:r>
              <a:rPr lang="ru-RU" sz="1800" dirty="0" smtClean="0">
                <a:hlinkClick r:id="rId2"/>
              </a:rPr>
              <a:t>закона от 05.04.2016 N 104-ФЗ</a:t>
            </a:r>
          </a:p>
          <a:p>
            <a:pPr algn="just">
              <a:buNone/>
            </a:pPr>
            <a:r>
              <a:rPr lang="ru-RU" sz="1600" dirty="0" smtClean="0"/>
              <a:t>	Заказчик при описании в документации о закупке объекта закупки должен использовать при составлении описания объекта закупки показателей, требований, условных обозначений и терминологии, касающихся </a:t>
            </a:r>
            <a:r>
              <a:rPr lang="ru-RU" sz="1600" b="1" u="sng" dirty="0" smtClean="0"/>
              <a:t>технических характеристик, функциональных характеристик (потребительских свойств) </a:t>
            </a:r>
            <a:r>
              <a:rPr lang="ru-RU" sz="1600" dirty="0" smtClean="0"/>
              <a:t>товара, работы, услуги и качественных характеристик объекта закупки, </a:t>
            </a:r>
            <a:r>
              <a:rPr lang="ru-RU" sz="1600" b="1" u="sng" dirty="0" smtClean="0"/>
              <a:t>которые предусмотрены техническими регламентами, принятыми в соответствии с законодательством Российской Федерации о техническом регулировании, документами, разрабатываемыми и применяемыми в национальной системе стандартизации, принятыми в соответствии с законодательством Российской Федерации о стандартизации</a:t>
            </a:r>
            <a:r>
              <a:rPr lang="ru-RU" sz="1600" u="sng" dirty="0" smtClean="0"/>
              <a:t>,</a:t>
            </a:r>
            <a:r>
              <a:rPr lang="ru-RU" sz="1600" dirty="0" smtClean="0"/>
              <a:t> иных требований, связанных с определением соответствия поставляемого товара, выполняемой работы, оказываемой услуги потребностям заказчика. Если заказчиком при составлении описания объекта закупки не используются </a:t>
            </a:r>
            <a:r>
              <a:rPr lang="ru-RU" sz="1600" b="1" u="sng" dirty="0" smtClean="0"/>
              <a:t>установленные в соответствии с законодательством Российской Федерации о техническом регулировании, законодательством Российской Федерации о стандартизации </a:t>
            </a:r>
            <a:r>
              <a:rPr lang="ru-RU" sz="1600" dirty="0" smtClean="0"/>
              <a:t>показатели, требования, условные обозначения и терминология, в документации о закупке должно содержаться обоснование необходимости использования других показателей, требований, </a:t>
            </a:r>
            <a:r>
              <a:rPr lang="ru-RU" sz="1600" b="1" u="sng" dirty="0" smtClean="0"/>
              <a:t>условных</a:t>
            </a:r>
            <a:r>
              <a:rPr lang="ru-RU" sz="1600" dirty="0" smtClean="0"/>
              <a:t> обозначений и терминологии.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>
              <a:hlinkClick r:id="rId2"/>
            </a:endParaRP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15436" cy="3571900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п. 3 ч. 1 ст. 3</a:t>
            </a:r>
            <a:r>
              <a:rPr lang="en-US" sz="1800" smtClean="0"/>
              <a:t>3</a:t>
            </a:r>
            <a:r>
              <a:rPr lang="ru-RU" sz="1800" smtClean="0"/>
              <a:t> </a:t>
            </a:r>
            <a:r>
              <a:rPr lang="ru-RU" sz="1800" dirty="0" smtClean="0"/>
              <a:t>«Правила описания объекта закупки» в ред. Федерального </a:t>
            </a:r>
            <a:r>
              <a:rPr lang="ru-RU" sz="1800" dirty="0" smtClean="0">
                <a:solidFill>
                  <a:schemeClr val="accent2"/>
                </a:solidFill>
              </a:rPr>
              <a:t>закона от 05.04.2016 N 104-ФЗ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</a:t>
            </a:r>
            <a:r>
              <a:rPr lang="ru-RU" sz="1800" dirty="0" smtClean="0"/>
              <a:t>описание объекта закупки может включать в себя спецификации, планы, чертежи, эскизы, фотографии, результаты работы, тестирования, требования, в том числе в отношении проведения испытаний, методов испытаний, упаковки в соответствии с требованиями Гражданского кодекса Российской Федерации, маркировки, этикеток, подтверждения соответствия, процессов и методов производства в соответствии с требованиями технических регламентов, </a:t>
            </a:r>
            <a:r>
              <a:rPr lang="ru-RU" sz="1800" b="1" u="sng" dirty="0" smtClean="0"/>
              <a:t>документов, разрабатываемых и применяемых в национальной системе стандартизации</a:t>
            </a:r>
            <a:r>
              <a:rPr lang="ru-RU" sz="1800" dirty="0" smtClean="0"/>
              <a:t>, технических условий, а также в отношении условных обозначений и терминологии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2051" name="Picture 3" descr="C:\Documents and Settings\Администратор\Рабочий стол\full_14418549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572008"/>
            <a:ext cx="2071682" cy="2071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Часть 6.1 статьи 34 Закона о ФКС</a:t>
            </a:r>
          </a:p>
          <a:p>
            <a:pPr algn="just">
              <a:buNone/>
            </a:pPr>
            <a:r>
              <a:rPr lang="ru-RU" sz="1800" dirty="0" smtClean="0"/>
              <a:t>	В 2015 и 2016 годах в случаях и в порядке, которые определены Правительством Российской Федерации, заказчик предоставляет отсрочку уплаты неустоек (штрафов, пеней) и (или) осуществляет списание начисленных сумм неустоек (штрафов, пеней).</a:t>
            </a:r>
          </a:p>
          <a:p>
            <a:pPr algn="just">
              <a:buNone/>
            </a:pPr>
            <a:r>
              <a:rPr lang="ru-RU" sz="1800" dirty="0" smtClean="0"/>
              <a:t>Данная норма Закона о ФКС утратила силу </a:t>
            </a:r>
            <a:r>
              <a:rPr lang="ru-RU" sz="1800" b="1" dirty="0" smtClean="0">
                <a:solidFill>
                  <a:srgbClr val="002060"/>
                </a:solidFill>
              </a:rPr>
              <a:t>с 1 января 2017 года </a:t>
            </a:r>
            <a:r>
              <a:rPr lang="ru-RU" sz="1800" dirty="0" smtClean="0"/>
              <a:t>Федеральный закон от 29.12.2015 N 390-ФЗ.</a:t>
            </a:r>
          </a:p>
          <a:p>
            <a:pPr algn="just">
              <a:buNone/>
            </a:pPr>
            <a:r>
              <a:rPr lang="ru-RU" sz="1800" dirty="0" smtClean="0"/>
              <a:t> Пункт 3 части 2 статьи 83 Закона о ФКС (Запрос предложений)</a:t>
            </a:r>
            <a:r>
              <a:rPr lang="ru-RU" sz="1800" b="1" dirty="0" smtClean="0"/>
              <a:t> предоставлял право</a:t>
            </a:r>
            <a:r>
              <a:rPr lang="ru-RU" sz="1800" dirty="0" smtClean="0"/>
              <a:t> Заказчикам осуществлять закупку путем проведения запроса предложений в случае заключения федеральным органом исполнительной власти в соответствии с установленными Правительством Российской Федерации </a:t>
            </a:r>
            <a:r>
              <a:rPr lang="ru-RU" sz="1800" dirty="0" smtClean="0">
                <a:solidFill>
                  <a:schemeClr val="accent2"/>
                </a:solidFill>
              </a:rPr>
              <a:t>правилами контракта с иностранной организацией на лечение гражданина Российской Федерации за пределами территории Российской Федерации;</a:t>
            </a:r>
          </a:p>
          <a:p>
            <a:pPr algn="just">
              <a:buNone/>
            </a:pPr>
            <a:r>
              <a:rPr lang="ru-RU" sz="1800" dirty="0" smtClean="0"/>
              <a:t>Данная норма Закона о ФКС утратила силу </a:t>
            </a:r>
            <a:r>
              <a:rPr lang="ru-RU" sz="1800" b="1" dirty="0" smtClean="0">
                <a:solidFill>
                  <a:srgbClr val="002060"/>
                </a:solidFill>
              </a:rPr>
              <a:t>с 1 января 2017 года </a:t>
            </a:r>
            <a:r>
              <a:rPr lang="ru-RU" sz="1800" dirty="0" smtClean="0"/>
              <a:t>Федеральный закон от </a:t>
            </a:r>
            <a:r>
              <a:rPr lang="en-US" sz="1800" dirty="0" smtClean="0"/>
              <a:t>03.07.2016 N 320-</a:t>
            </a:r>
            <a:r>
              <a:rPr lang="ru-RU" sz="1800" dirty="0" smtClean="0"/>
              <a:t>ФЗ.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.</a:t>
            </a:r>
          </a:p>
          <a:p>
            <a:pPr algn="just">
              <a:buNone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000" dirty="0" smtClean="0"/>
              <a:t>Вместе с тем пункт 34 части 1 статьи 93 Закона о ФКС (закупка у единственного поставщика) </a:t>
            </a:r>
            <a:r>
              <a:rPr lang="ru-RU" sz="2000" b="1" dirty="0" smtClean="0"/>
              <a:t>с 01.01.2017 позволяет осуществлять з</a:t>
            </a:r>
            <a:r>
              <a:rPr lang="ru-RU" sz="2000" dirty="0" smtClean="0"/>
              <a:t>акупку у единственного поставщика (подрядчика, исполнителя) в случае заключение федеральным органом исполнительной власти контракта с иностранной организацией на лечение гражданина Российской Федерации за пределами территории Российской Федерации в соответствии с правилами, установленными Правительством Российской Федерации.</a:t>
            </a:r>
          </a:p>
          <a:p>
            <a:pPr>
              <a:buNone/>
            </a:pPr>
            <a:r>
              <a:rPr lang="ru-RU" sz="2000" dirty="0" smtClean="0"/>
              <a:t>	(п. 34 в ред. Федерального закона от 03.07.2016 N 320-ФЗ).</a:t>
            </a:r>
          </a:p>
          <a:p>
            <a:pPr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126055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п. 7 ч. 1 ст. 31 Закона о ФКС (Требования к участникам) в ред. Федерального </a:t>
            </a:r>
            <a:r>
              <a:rPr lang="ru-RU" sz="1800" dirty="0" smtClean="0">
                <a:hlinkClick r:id="rId2"/>
              </a:rPr>
              <a:t>закона </a:t>
            </a:r>
            <a:r>
              <a:rPr lang="en-US" sz="1800" dirty="0" smtClean="0"/>
              <a:t>28.12.2016 N 489-</a:t>
            </a:r>
            <a:r>
              <a:rPr lang="ru-RU" sz="1800" dirty="0" smtClean="0"/>
              <a:t>ФЗ </a:t>
            </a:r>
          </a:p>
          <a:p>
            <a:pPr algn="just">
              <a:buNone/>
            </a:pPr>
            <a:r>
              <a:rPr lang="ru-RU" sz="1800" dirty="0" smtClean="0"/>
              <a:t>Заказчик обязан установить единой требование к участникам:</a:t>
            </a:r>
          </a:p>
          <a:p>
            <a:pPr algn="just">
              <a:buNone/>
            </a:pPr>
            <a:r>
              <a:rPr lang="ru-RU" sz="1800" dirty="0" smtClean="0"/>
              <a:t>     отсутствие у участника закупки - физического лица либо у руководителя, членов коллегиального исполнительного органа, </a:t>
            </a:r>
            <a:r>
              <a:rPr lang="ru-RU" sz="1800" b="1" u="sng" dirty="0" smtClean="0"/>
              <a:t>лица, исполняющего функции единоличного исполнительного органа, </a:t>
            </a:r>
            <a:r>
              <a:rPr lang="ru-RU" sz="1800" dirty="0" smtClean="0"/>
              <a:t>или главного бухгалтера юридического лица - участника закупки судимости за преступления в сфере экономики </a:t>
            </a:r>
            <a:r>
              <a:rPr lang="ru-RU" sz="1800" b="1" u="sng" dirty="0" smtClean="0"/>
              <a:t>и (или) преступления, предусмотренные </a:t>
            </a:r>
            <a:r>
              <a:rPr lang="ru-RU" sz="1800" b="1" u="sng" dirty="0" smtClean="0">
                <a:hlinkClick r:id="rId3"/>
              </a:rPr>
              <a:t>статьями 289, </a:t>
            </a:r>
            <a:r>
              <a:rPr lang="ru-RU" sz="1800" b="1" u="sng" dirty="0" smtClean="0">
                <a:hlinkClick r:id="rId4"/>
              </a:rPr>
              <a:t>290, </a:t>
            </a:r>
            <a:r>
              <a:rPr lang="ru-RU" sz="1800" b="1" u="sng" dirty="0" smtClean="0">
                <a:hlinkClick r:id="rId5"/>
              </a:rPr>
              <a:t>291, </a:t>
            </a:r>
            <a:r>
              <a:rPr lang="ru-RU" sz="1800" b="1" u="sng" dirty="0" smtClean="0"/>
              <a:t>291.1 Уголовного кодекса Российской Федерации</a:t>
            </a:r>
            <a:r>
              <a:rPr lang="ru-RU" sz="1800" dirty="0" smtClean="0"/>
              <a:t> (за исключением лиц, у которых такая судимость погашена или снята), а также неприменение в отношении указанных физических лиц наказания в виде лишения права занимать определенные должности или заниматься определенной деятельностью, которые связаны с поставкой товара, выполнением работы, оказанием услуги, являющихся объектом осуществляемой закупки, и административного наказания в виде дисквалификации.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>
              <a:hlinkClick r:id="rId2"/>
            </a:endParaRP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429288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Часть 1 статьи 31 Закона о ФКС (Требования к участникам) в ред. Федерального </a:t>
            </a:r>
            <a:r>
              <a:rPr lang="ru-RU" sz="1800" dirty="0" smtClean="0">
                <a:hlinkClick r:id="rId2"/>
              </a:rPr>
              <a:t>закона </a:t>
            </a:r>
            <a:r>
              <a:rPr lang="en-US" sz="1800" dirty="0" smtClean="0"/>
              <a:t>28.12.2016 N 489-</a:t>
            </a:r>
            <a:r>
              <a:rPr lang="ru-RU" sz="1800" dirty="0" smtClean="0"/>
              <a:t>ФЗ дополнена пунктом 7.1.</a:t>
            </a:r>
          </a:p>
          <a:p>
            <a:pPr algn="just">
              <a:buNone/>
            </a:pPr>
            <a:r>
              <a:rPr lang="ru-RU" sz="1800" dirty="0" smtClean="0"/>
              <a:t>Заказчик обязан установить единой требование к участникам о том что:</a:t>
            </a:r>
          </a:p>
          <a:p>
            <a:pPr algn="just">
              <a:buNone/>
            </a:pPr>
            <a:r>
              <a:rPr lang="ru-RU" sz="1800" dirty="0" smtClean="0"/>
              <a:t>участник закупки - юридическое лицо, которое в течение двух лет до момента подачи заявки на участие в закупке не было привлечено к административной ответственности за совершение административного правонарушения, предусмотренного статьей 19.28 Кодекса Российской Федерации об административных правонарушениях;</a:t>
            </a:r>
          </a:p>
          <a:p>
            <a:pPr>
              <a:buNone/>
            </a:pPr>
            <a:r>
              <a:rPr lang="ru-RU" sz="1800" b="1" i="1" dirty="0" smtClean="0"/>
              <a:t>Статьей 19.28 </a:t>
            </a:r>
            <a:r>
              <a:rPr lang="ru-RU" sz="1800" b="1" i="1" dirty="0" err="1" smtClean="0"/>
              <a:t>КоАП</a:t>
            </a:r>
            <a:r>
              <a:rPr lang="ru-RU" sz="1800" b="1" i="1" dirty="0" smtClean="0"/>
              <a:t> РФ установлено </a:t>
            </a:r>
            <a:r>
              <a:rPr lang="ru-RU" sz="1800" i="1" dirty="0" smtClean="0"/>
              <a:t>-</a:t>
            </a:r>
            <a:r>
              <a:rPr lang="ru-RU" sz="1800" dirty="0" smtClean="0"/>
              <a:t> </a:t>
            </a:r>
            <a:r>
              <a:rPr lang="ru-RU" sz="1600" dirty="0" smtClean="0"/>
              <a:t>Незаконное вознаграждение от имени юридического лица - Незаконные передача, предложение или обещание от имени или в интересах юридического лица должностному лицу, лицу, выполняющему управленческие функции в коммерческой или иной организации, иностранному должностному лицу либо должностному лицу публичной международной организации денег, ценных бумаг, иного имущества, оказание ему услуг имущественного характера, предоставление имущественных прав за совершение в интересах данного юридического лица должностным лицом, лицом, выполняющим управленческие функции в коммерческой или иной организации, иностранным должностным лицом либо должностным лицом публичной международной организации действия (бездействие), связанного с занимаемым ими служебным положением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488832" cy="576064"/>
          </a:xfrm>
        </p:spPr>
        <p:txBody>
          <a:bodyPr/>
          <a:lstStyle/>
          <a:p>
            <a:pPr algn="r"/>
            <a:r>
              <a:rPr lang="ru-RU" sz="2800" b="1" dirty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9"/>
            <a:ext cx="8579296" cy="36004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Статья 34 Закона о ФКС дополнена частью</a:t>
            </a:r>
            <a:endParaRPr lang="en-US" sz="2000" dirty="0" smtClean="0"/>
          </a:p>
          <a:p>
            <a:pPr marL="0" indent="0" algn="just">
              <a:buNone/>
            </a:pPr>
            <a:r>
              <a:rPr lang="ru-RU" sz="2000" dirty="0" smtClean="0"/>
              <a:t>13.1</a:t>
            </a:r>
            <a:r>
              <a:rPr lang="ru-RU" sz="2000" dirty="0"/>
              <a:t>. Срок оплаты заказчиком поставленного товара, выполненной работы (ее результатов), оказанной услуги, отдельных этапов исполнения контракта должен составлять </a:t>
            </a:r>
            <a:r>
              <a:rPr lang="ru-RU" sz="2000" b="1" dirty="0"/>
              <a:t>не более тридцати дней </a:t>
            </a:r>
            <a:r>
              <a:rPr lang="ru-RU" sz="2000" dirty="0"/>
              <a:t>с даты подписания заказчиком документа о приемке, </a:t>
            </a:r>
            <a:r>
              <a:rPr lang="ru-RU" sz="2000" dirty="0" smtClean="0"/>
              <a:t>предусмотренного </a:t>
            </a:r>
            <a:r>
              <a:rPr lang="ru-RU" sz="2000" dirty="0" smtClean="0">
                <a:hlinkClick r:id="rId2"/>
              </a:rPr>
              <a:t>частью </a:t>
            </a:r>
            <a:r>
              <a:rPr lang="ru-RU" sz="2000" dirty="0">
                <a:hlinkClick r:id="rId2"/>
              </a:rPr>
              <a:t>7 статьи 94 настоящего Федерального закона, за исключением случая, указанного в </a:t>
            </a:r>
            <a:r>
              <a:rPr lang="ru-RU" sz="2000" dirty="0">
                <a:hlinkClick r:id="rId3"/>
              </a:rPr>
              <a:t>части 8 статьи 30 настоящего Федерального закона, а также случаев, когда Правительством Российской Федерации в целях обеспечения обороноспособности и </a:t>
            </a:r>
            <a:r>
              <a:rPr lang="ru-RU" sz="2000" dirty="0" smtClean="0">
                <a:hlinkClick r:id="rId3"/>
              </a:rPr>
              <a:t>безопасности государства </a:t>
            </a:r>
            <a:r>
              <a:rPr lang="ru-RU" sz="2000" dirty="0">
                <a:hlinkClick r:id="rId3"/>
              </a:rPr>
              <a:t>установлен иной срок оплаты.</a:t>
            </a:r>
          </a:p>
          <a:p>
            <a:pPr marL="0" indent="0" algn="just">
              <a:buNone/>
            </a:pPr>
            <a:r>
              <a:rPr lang="ru-RU" sz="2000" dirty="0"/>
              <a:t>(часть 13.1 введена Федеральным </a:t>
            </a:r>
            <a:r>
              <a:rPr lang="ru-RU" sz="2000" dirty="0">
                <a:hlinkClick r:id="rId4"/>
              </a:rPr>
              <a:t>законом от 01.05.2017 N 83-ФЗ)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568749"/>
            <a:ext cx="3888432" cy="191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14968</TotalTime>
  <Words>1281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Суворова Е.Г.</dc:creator>
  <cp:lastModifiedBy>Мордвинова Екатерина Вячеславовна</cp:lastModifiedBy>
  <cp:revision>1042</cp:revision>
  <cp:lastPrinted>2013-03-26T14:16:06Z</cp:lastPrinted>
  <dcterms:created xsi:type="dcterms:W3CDTF">2011-08-24T07:02:51Z</dcterms:created>
  <dcterms:modified xsi:type="dcterms:W3CDTF">2017-10-03T10:35:25Z</dcterms:modified>
</cp:coreProperties>
</file>