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9" r:id="rId31"/>
    <p:sldId id="287" r:id="rId3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C1797-4D44-45E3-8D3A-40EBA1A9F4E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BF7D0869-C58A-475A-965E-1114FDB848E3}">
      <dgm:prSet phldrT="[Текст]"/>
      <dgm:spPr/>
      <dgm:t>
        <a:bodyPr/>
        <a:lstStyle/>
        <a:p>
          <a:r>
            <a:rPr lang="ru-RU" dirty="0" smtClean="0"/>
            <a:t>МУП г. Рязани ««Рязанское муниципальное предприятие тепловых сетей»</a:t>
          </a:r>
          <a:endParaRPr lang="ru-RU" dirty="0"/>
        </a:p>
      </dgm:t>
    </dgm:pt>
    <dgm:pt modelId="{42BD3FF4-71A5-418C-96D6-C9EBE152A53E}" type="parTrans" cxnId="{F6EB1400-E516-4F2A-AB99-BD4BA8D29B9A}">
      <dgm:prSet/>
      <dgm:spPr/>
      <dgm:t>
        <a:bodyPr/>
        <a:lstStyle/>
        <a:p>
          <a:endParaRPr lang="ru-RU"/>
        </a:p>
      </dgm:t>
    </dgm:pt>
    <dgm:pt modelId="{16888E01-820D-47BE-8ABC-DA2981AC5841}" type="sibTrans" cxnId="{F6EB1400-E516-4F2A-AB99-BD4BA8D29B9A}">
      <dgm:prSet/>
      <dgm:spPr/>
      <dgm:t>
        <a:bodyPr/>
        <a:lstStyle/>
        <a:p>
          <a:endParaRPr lang="ru-RU"/>
        </a:p>
      </dgm:t>
    </dgm:pt>
    <dgm:pt modelId="{74F0B309-C3B3-4106-9A44-173F1396C473}">
      <dgm:prSet/>
      <dgm:spPr/>
      <dgm:t>
        <a:bodyPr/>
        <a:lstStyle/>
        <a:p>
          <a:r>
            <a:rPr lang="ru-RU" dirty="0" smtClean="0"/>
            <a:t>Рязанский филиал ПАО «Ростелеком»</a:t>
          </a:r>
        </a:p>
      </dgm:t>
    </dgm:pt>
    <dgm:pt modelId="{A0A21EBF-484F-4285-9ACE-FED720A6B3C8}" type="parTrans" cxnId="{C9F162BC-6495-49AB-A318-90B7A227CB44}">
      <dgm:prSet/>
      <dgm:spPr/>
      <dgm:t>
        <a:bodyPr/>
        <a:lstStyle/>
        <a:p>
          <a:endParaRPr lang="ru-RU"/>
        </a:p>
      </dgm:t>
    </dgm:pt>
    <dgm:pt modelId="{50D36067-6FF4-4D4A-A4A1-C8980686CFBB}" type="sibTrans" cxnId="{C9F162BC-6495-49AB-A318-90B7A227CB44}">
      <dgm:prSet/>
      <dgm:spPr/>
      <dgm:t>
        <a:bodyPr/>
        <a:lstStyle/>
        <a:p>
          <a:endParaRPr lang="ru-RU"/>
        </a:p>
      </dgm:t>
    </dgm:pt>
    <dgm:pt modelId="{3BFC5AD4-B5AD-4E7F-8A70-80F43E9698A6}">
      <dgm:prSet/>
      <dgm:spPr/>
      <dgm:t>
        <a:bodyPr/>
        <a:lstStyle/>
        <a:p>
          <a:r>
            <a:rPr lang="ru-RU" dirty="0" smtClean="0"/>
            <a:t>МП «Водоканал г. Рязани»</a:t>
          </a:r>
        </a:p>
      </dgm:t>
    </dgm:pt>
    <dgm:pt modelId="{878A4B6E-C04F-4531-88F2-5B88252D06DA}" type="parTrans" cxnId="{7B0354F8-19E6-4BC6-892E-F5A774692C51}">
      <dgm:prSet/>
      <dgm:spPr/>
      <dgm:t>
        <a:bodyPr/>
        <a:lstStyle/>
        <a:p>
          <a:endParaRPr lang="ru-RU"/>
        </a:p>
      </dgm:t>
    </dgm:pt>
    <dgm:pt modelId="{A1E8CACE-8CB9-4A7F-A5A4-E84111847F80}" type="sibTrans" cxnId="{7B0354F8-19E6-4BC6-892E-F5A774692C51}">
      <dgm:prSet/>
      <dgm:spPr/>
      <dgm:t>
        <a:bodyPr/>
        <a:lstStyle/>
        <a:p>
          <a:endParaRPr lang="ru-RU"/>
        </a:p>
      </dgm:t>
    </dgm:pt>
    <dgm:pt modelId="{579C5729-5AAE-477C-9969-0536A18E7450}">
      <dgm:prSet/>
      <dgm:spPr/>
      <dgm:t>
        <a:bodyPr/>
        <a:lstStyle/>
        <a:p>
          <a:r>
            <a:rPr lang="ru-RU" dirty="0" smtClean="0"/>
            <a:t>ОАО «Рязанская энергетическая сбытовая компания»</a:t>
          </a:r>
          <a:endParaRPr lang="ru-RU" dirty="0"/>
        </a:p>
      </dgm:t>
    </dgm:pt>
    <dgm:pt modelId="{D273862D-EB41-4C16-89AA-DA9B365DAF94}" type="parTrans" cxnId="{D861123C-A791-4A54-8B02-D3FA16BC6356}">
      <dgm:prSet/>
      <dgm:spPr/>
      <dgm:t>
        <a:bodyPr/>
        <a:lstStyle/>
        <a:p>
          <a:endParaRPr lang="ru-RU"/>
        </a:p>
      </dgm:t>
    </dgm:pt>
    <dgm:pt modelId="{E3797335-ABF5-4322-A4F0-E53C35D3C2FA}" type="sibTrans" cxnId="{D861123C-A791-4A54-8B02-D3FA16BC6356}">
      <dgm:prSet/>
      <dgm:spPr/>
      <dgm:t>
        <a:bodyPr/>
        <a:lstStyle/>
        <a:p>
          <a:endParaRPr lang="ru-RU"/>
        </a:p>
      </dgm:t>
    </dgm:pt>
    <dgm:pt modelId="{6F09206A-132B-4569-912F-06676BDB04CA}">
      <dgm:prSet/>
      <dgm:spPr/>
      <dgm:t>
        <a:bodyPr/>
        <a:lstStyle/>
        <a:p>
          <a:r>
            <a:rPr lang="ru-RU" dirty="0" smtClean="0"/>
            <a:t>ОАО «Рязанская областная электросетевая компания»</a:t>
          </a:r>
          <a:endParaRPr lang="ru-RU" dirty="0"/>
        </a:p>
      </dgm:t>
    </dgm:pt>
    <dgm:pt modelId="{F6745E8E-04EB-46A4-9E0C-03FEDB6D44AE}" type="parTrans" cxnId="{3BBBA33C-B017-42E3-A30F-584B10CC6FDE}">
      <dgm:prSet/>
      <dgm:spPr/>
      <dgm:t>
        <a:bodyPr/>
        <a:lstStyle/>
        <a:p>
          <a:endParaRPr lang="ru-RU"/>
        </a:p>
      </dgm:t>
    </dgm:pt>
    <dgm:pt modelId="{0C5578EC-5820-4406-A92D-023A2E7FE663}" type="sibTrans" cxnId="{3BBBA33C-B017-42E3-A30F-584B10CC6FDE}">
      <dgm:prSet/>
      <dgm:spPr/>
      <dgm:t>
        <a:bodyPr/>
        <a:lstStyle/>
        <a:p>
          <a:endParaRPr lang="ru-RU"/>
        </a:p>
      </dgm:t>
    </dgm:pt>
    <dgm:pt modelId="{99598330-C9B3-476D-B865-964DA011CC27}">
      <dgm:prSet/>
      <dgm:spPr/>
      <dgm:t>
        <a:bodyPr/>
        <a:lstStyle/>
        <a:p>
          <a:r>
            <a:rPr lang="ru-RU" dirty="0" smtClean="0"/>
            <a:t>ПАО «МРСК Центра и Приволжья» (филиал «Рязаньэнерго»)</a:t>
          </a:r>
          <a:endParaRPr lang="ru-RU" dirty="0"/>
        </a:p>
      </dgm:t>
    </dgm:pt>
    <dgm:pt modelId="{04064890-7D17-4117-9B77-5F14DF8E1E22}" type="parTrans" cxnId="{764B92E2-0399-492C-B203-BD60DEB4A026}">
      <dgm:prSet/>
      <dgm:spPr/>
      <dgm:t>
        <a:bodyPr/>
        <a:lstStyle/>
        <a:p>
          <a:endParaRPr lang="ru-RU"/>
        </a:p>
      </dgm:t>
    </dgm:pt>
    <dgm:pt modelId="{0C4E3598-93FE-4087-86D6-9FA73334386C}" type="sibTrans" cxnId="{764B92E2-0399-492C-B203-BD60DEB4A026}">
      <dgm:prSet/>
      <dgm:spPr/>
      <dgm:t>
        <a:bodyPr/>
        <a:lstStyle/>
        <a:p>
          <a:endParaRPr lang="ru-RU"/>
        </a:p>
      </dgm:t>
    </dgm:pt>
    <dgm:pt modelId="{873F6E31-E8A1-4DD0-8867-874981A78BD0}" type="pres">
      <dgm:prSet presAssocID="{B01C1797-4D44-45E3-8D3A-40EBA1A9F4E1}" presName="Name0" presStyleCnt="0">
        <dgm:presLayoutVars>
          <dgm:dir/>
          <dgm:resizeHandles val="exact"/>
        </dgm:presLayoutVars>
      </dgm:prSet>
      <dgm:spPr/>
      <dgm:t>
        <a:bodyPr/>
        <a:lstStyle/>
        <a:p>
          <a:endParaRPr lang="ru-RU"/>
        </a:p>
      </dgm:t>
    </dgm:pt>
    <dgm:pt modelId="{A93DB0A7-EB65-4487-A674-C40D26F6E454}" type="pres">
      <dgm:prSet presAssocID="{BF7D0869-C58A-475A-965E-1114FDB848E3}" presName="composite" presStyleCnt="0"/>
      <dgm:spPr/>
    </dgm:pt>
    <dgm:pt modelId="{E6861639-6A61-4D87-AE93-0B7B8A575D25}" type="pres">
      <dgm:prSet presAssocID="{BF7D0869-C58A-475A-965E-1114FDB848E3}" presName="rect1" presStyleLbl="trAlignAcc1" presStyleIdx="0" presStyleCnt="6">
        <dgm:presLayoutVars>
          <dgm:bulletEnabled val="1"/>
        </dgm:presLayoutVars>
      </dgm:prSet>
      <dgm:spPr/>
      <dgm:t>
        <a:bodyPr/>
        <a:lstStyle/>
        <a:p>
          <a:endParaRPr lang="ru-RU"/>
        </a:p>
      </dgm:t>
    </dgm:pt>
    <dgm:pt modelId="{98F7AF07-6C53-42B3-ADFC-54FDF72DCF02}" type="pres">
      <dgm:prSet presAssocID="{BF7D0869-C58A-475A-965E-1114FDB848E3}" presName="rect2" presStyleLbl="fgImgPlace1" presStyleIdx="0" presStyleCnt="6"/>
      <dgm:spPr/>
    </dgm:pt>
    <dgm:pt modelId="{84D25022-478F-4831-A88A-7671BE826858}" type="pres">
      <dgm:prSet presAssocID="{16888E01-820D-47BE-8ABC-DA2981AC5841}" presName="sibTrans" presStyleCnt="0"/>
      <dgm:spPr/>
    </dgm:pt>
    <dgm:pt modelId="{5F2591B5-31DD-4A65-A1F0-3430D8570828}" type="pres">
      <dgm:prSet presAssocID="{3BFC5AD4-B5AD-4E7F-8A70-80F43E9698A6}" presName="composite" presStyleCnt="0"/>
      <dgm:spPr/>
    </dgm:pt>
    <dgm:pt modelId="{8F05B771-1F74-4745-B473-061101306946}" type="pres">
      <dgm:prSet presAssocID="{3BFC5AD4-B5AD-4E7F-8A70-80F43E9698A6}" presName="rect1" presStyleLbl="trAlignAcc1" presStyleIdx="1" presStyleCnt="6">
        <dgm:presLayoutVars>
          <dgm:bulletEnabled val="1"/>
        </dgm:presLayoutVars>
      </dgm:prSet>
      <dgm:spPr/>
      <dgm:t>
        <a:bodyPr/>
        <a:lstStyle/>
        <a:p>
          <a:endParaRPr lang="ru-RU"/>
        </a:p>
      </dgm:t>
    </dgm:pt>
    <dgm:pt modelId="{AB48D8BA-7FDC-481F-B0D4-11EE35C00400}" type="pres">
      <dgm:prSet presAssocID="{3BFC5AD4-B5AD-4E7F-8A70-80F43E9698A6}" presName="rect2" presStyleLbl="fgImgPlace1" presStyleIdx="1" presStyleCnt="6"/>
      <dgm:spPr/>
    </dgm:pt>
    <dgm:pt modelId="{81C0AE36-31A9-45B6-AFD0-FDC2C69D8319}" type="pres">
      <dgm:prSet presAssocID="{A1E8CACE-8CB9-4A7F-A5A4-E84111847F80}" presName="sibTrans" presStyleCnt="0"/>
      <dgm:spPr/>
    </dgm:pt>
    <dgm:pt modelId="{32A3FCEE-1559-4ECE-AB8D-38A7BBC75130}" type="pres">
      <dgm:prSet presAssocID="{74F0B309-C3B3-4106-9A44-173F1396C473}" presName="composite" presStyleCnt="0"/>
      <dgm:spPr/>
    </dgm:pt>
    <dgm:pt modelId="{D4C7FEE3-8E09-4749-940D-7C93A93C932C}" type="pres">
      <dgm:prSet presAssocID="{74F0B309-C3B3-4106-9A44-173F1396C473}" presName="rect1" presStyleLbl="trAlignAcc1" presStyleIdx="2" presStyleCnt="6">
        <dgm:presLayoutVars>
          <dgm:bulletEnabled val="1"/>
        </dgm:presLayoutVars>
      </dgm:prSet>
      <dgm:spPr/>
      <dgm:t>
        <a:bodyPr/>
        <a:lstStyle/>
        <a:p>
          <a:endParaRPr lang="ru-RU"/>
        </a:p>
      </dgm:t>
    </dgm:pt>
    <dgm:pt modelId="{7BB732E7-F4D1-4568-B604-4089564D24FF}" type="pres">
      <dgm:prSet presAssocID="{74F0B309-C3B3-4106-9A44-173F1396C473}" presName="rect2" presStyleLbl="fgImgPlace1" presStyleIdx="2" presStyleCnt="6"/>
      <dgm:spPr/>
    </dgm:pt>
    <dgm:pt modelId="{8FD77C7D-49CB-4929-8F4E-A6A14C7DFEC0}" type="pres">
      <dgm:prSet presAssocID="{50D36067-6FF4-4D4A-A4A1-C8980686CFBB}" presName="sibTrans" presStyleCnt="0"/>
      <dgm:spPr/>
    </dgm:pt>
    <dgm:pt modelId="{C4DF80BE-2EE6-405C-80ED-63E873E193D3}" type="pres">
      <dgm:prSet presAssocID="{579C5729-5AAE-477C-9969-0536A18E7450}" presName="composite" presStyleCnt="0"/>
      <dgm:spPr/>
    </dgm:pt>
    <dgm:pt modelId="{0EB5BE40-6652-4055-A91C-4DFFF94D4F85}" type="pres">
      <dgm:prSet presAssocID="{579C5729-5AAE-477C-9969-0536A18E7450}" presName="rect1" presStyleLbl="trAlignAcc1" presStyleIdx="3" presStyleCnt="6">
        <dgm:presLayoutVars>
          <dgm:bulletEnabled val="1"/>
        </dgm:presLayoutVars>
      </dgm:prSet>
      <dgm:spPr/>
      <dgm:t>
        <a:bodyPr/>
        <a:lstStyle/>
        <a:p>
          <a:endParaRPr lang="ru-RU"/>
        </a:p>
      </dgm:t>
    </dgm:pt>
    <dgm:pt modelId="{880931B9-57A7-4D4E-988D-FD614C31217A}" type="pres">
      <dgm:prSet presAssocID="{579C5729-5AAE-477C-9969-0536A18E7450}" presName="rect2" presStyleLbl="fgImgPlace1" presStyleIdx="3" presStyleCnt="6"/>
      <dgm:spPr/>
    </dgm:pt>
    <dgm:pt modelId="{C23511B3-F096-4E9F-95C7-9B892DBA12DF}" type="pres">
      <dgm:prSet presAssocID="{E3797335-ABF5-4322-A4F0-E53C35D3C2FA}" presName="sibTrans" presStyleCnt="0"/>
      <dgm:spPr/>
    </dgm:pt>
    <dgm:pt modelId="{ED9A26F5-660A-4C79-9B0A-4F0495AE9A50}" type="pres">
      <dgm:prSet presAssocID="{6F09206A-132B-4569-912F-06676BDB04CA}" presName="composite" presStyleCnt="0"/>
      <dgm:spPr/>
    </dgm:pt>
    <dgm:pt modelId="{C67E47AF-F7F7-4B38-9AB8-625B185F5DEE}" type="pres">
      <dgm:prSet presAssocID="{6F09206A-132B-4569-912F-06676BDB04CA}" presName="rect1" presStyleLbl="trAlignAcc1" presStyleIdx="4" presStyleCnt="6">
        <dgm:presLayoutVars>
          <dgm:bulletEnabled val="1"/>
        </dgm:presLayoutVars>
      </dgm:prSet>
      <dgm:spPr/>
      <dgm:t>
        <a:bodyPr/>
        <a:lstStyle/>
        <a:p>
          <a:endParaRPr lang="ru-RU"/>
        </a:p>
      </dgm:t>
    </dgm:pt>
    <dgm:pt modelId="{3EBA226C-2EB9-4DFD-9333-9E8F0708C182}" type="pres">
      <dgm:prSet presAssocID="{6F09206A-132B-4569-912F-06676BDB04CA}" presName="rect2" presStyleLbl="fgImgPlace1" presStyleIdx="4" presStyleCnt="6"/>
      <dgm:spPr/>
    </dgm:pt>
    <dgm:pt modelId="{01766CC8-5F3C-4BC4-A532-3AAE002A1CA7}" type="pres">
      <dgm:prSet presAssocID="{0C5578EC-5820-4406-A92D-023A2E7FE663}" presName="sibTrans" presStyleCnt="0"/>
      <dgm:spPr/>
    </dgm:pt>
    <dgm:pt modelId="{397E0C03-E927-4D16-A393-917C6EEB898E}" type="pres">
      <dgm:prSet presAssocID="{99598330-C9B3-476D-B865-964DA011CC27}" presName="composite" presStyleCnt="0"/>
      <dgm:spPr/>
    </dgm:pt>
    <dgm:pt modelId="{D878A5E2-EB2A-4A62-B0CA-ABFB51DE8D5E}" type="pres">
      <dgm:prSet presAssocID="{99598330-C9B3-476D-B865-964DA011CC27}" presName="rect1" presStyleLbl="trAlignAcc1" presStyleIdx="5" presStyleCnt="6">
        <dgm:presLayoutVars>
          <dgm:bulletEnabled val="1"/>
        </dgm:presLayoutVars>
      </dgm:prSet>
      <dgm:spPr/>
      <dgm:t>
        <a:bodyPr/>
        <a:lstStyle/>
        <a:p>
          <a:endParaRPr lang="ru-RU"/>
        </a:p>
      </dgm:t>
    </dgm:pt>
    <dgm:pt modelId="{666D37D5-D3C8-4ACF-A712-6C390CBFC976}" type="pres">
      <dgm:prSet presAssocID="{99598330-C9B3-476D-B865-964DA011CC27}" presName="rect2" presStyleLbl="fgImgPlace1" presStyleIdx="5" presStyleCnt="6"/>
      <dgm:spPr/>
    </dgm:pt>
  </dgm:ptLst>
  <dgm:cxnLst>
    <dgm:cxn modelId="{9749889E-DA57-4012-A39A-A5BFC4392D08}" type="presOf" srcId="{6F09206A-132B-4569-912F-06676BDB04CA}" destId="{C67E47AF-F7F7-4B38-9AB8-625B185F5DEE}" srcOrd="0" destOrd="0" presId="urn:microsoft.com/office/officeart/2008/layout/PictureStrips"/>
    <dgm:cxn modelId="{E86ECA6B-321F-4FBC-9A88-6265EBBA09FE}" type="presOf" srcId="{B01C1797-4D44-45E3-8D3A-40EBA1A9F4E1}" destId="{873F6E31-E8A1-4DD0-8867-874981A78BD0}" srcOrd="0" destOrd="0" presId="urn:microsoft.com/office/officeart/2008/layout/PictureStrips"/>
    <dgm:cxn modelId="{F6EB1400-E516-4F2A-AB99-BD4BA8D29B9A}" srcId="{B01C1797-4D44-45E3-8D3A-40EBA1A9F4E1}" destId="{BF7D0869-C58A-475A-965E-1114FDB848E3}" srcOrd="0" destOrd="0" parTransId="{42BD3FF4-71A5-418C-96D6-C9EBE152A53E}" sibTransId="{16888E01-820D-47BE-8ABC-DA2981AC5841}"/>
    <dgm:cxn modelId="{3BBBA33C-B017-42E3-A30F-584B10CC6FDE}" srcId="{B01C1797-4D44-45E3-8D3A-40EBA1A9F4E1}" destId="{6F09206A-132B-4569-912F-06676BDB04CA}" srcOrd="4" destOrd="0" parTransId="{F6745E8E-04EB-46A4-9E0C-03FEDB6D44AE}" sibTransId="{0C5578EC-5820-4406-A92D-023A2E7FE663}"/>
    <dgm:cxn modelId="{7B0354F8-19E6-4BC6-892E-F5A774692C51}" srcId="{B01C1797-4D44-45E3-8D3A-40EBA1A9F4E1}" destId="{3BFC5AD4-B5AD-4E7F-8A70-80F43E9698A6}" srcOrd="1" destOrd="0" parTransId="{878A4B6E-C04F-4531-88F2-5B88252D06DA}" sibTransId="{A1E8CACE-8CB9-4A7F-A5A4-E84111847F80}"/>
    <dgm:cxn modelId="{D861123C-A791-4A54-8B02-D3FA16BC6356}" srcId="{B01C1797-4D44-45E3-8D3A-40EBA1A9F4E1}" destId="{579C5729-5AAE-477C-9969-0536A18E7450}" srcOrd="3" destOrd="0" parTransId="{D273862D-EB41-4C16-89AA-DA9B365DAF94}" sibTransId="{E3797335-ABF5-4322-A4F0-E53C35D3C2FA}"/>
    <dgm:cxn modelId="{D9DD902A-0437-4C63-AB32-B885D4E87978}" type="presOf" srcId="{BF7D0869-C58A-475A-965E-1114FDB848E3}" destId="{E6861639-6A61-4D87-AE93-0B7B8A575D25}" srcOrd="0" destOrd="0" presId="urn:microsoft.com/office/officeart/2008/layout/PictureStrips"/>
    <dgm:cxn modelId="{764B92E2-0399-492C-B203-BD60DEB4A026}" srcId="{B01C1797-4D44-45E3-8D3A-40EBA1A9F4E1}" destId="{99598330-C9B3-476D-B865-964DA011CC27}" srcOrd="5" destOrd="0" parTransId="{04064890-7D17-4117-9B77-5F14DF8E1E22}" sibTransId="{0C4E3598-93FE-4087-86D6-9FA73334386C}"/>
    <dgm:cxn modelId="{466B9416-DC4D-4150-A771-6D80CFDD40E4}" type="presOf" srcId="{579C5729-5AAE-477C-9969-0536A18E7450}" destId="{0EB5BE40-6652-4055-A91C-4DFFF94D4F85}" srcOrd="0" destOrd="0" presId="urn:microsoft.com/office/officeart/2008/layout/PictureStrips"/>
    <dgm:cxn modelId="{D741268F-44C4-469A-B6CE-8C95B0C6EE44}" type="presOf" srcId="{3BFC5AD4-B5AD-4E7F-8A70-80F43E9698A6}" destId="{8F05B771-1F74-4745-B473-061101306946}" srcOrd="0" destOrd="0" presId="urn:microsoft.com/office/officeart/2008/layout/PictureStrips"/>
    <dgm:cxn modelId="{E105575F-2770-4513-B2EB-631031F636DB}" type="presOf" srcId="{99598330-C9B3-476D-B865-964DA011CC27}" destId="{D878A5E2-EB2A-4A62-B0CA-ABFB51DE8D5E}" srcOrd="0" destOrd="0" presId="urn:microsoft.com/office/officeart/2008/layout/PictureStrips"/>
    <dgm:cxn modelId="{C9F162BC-6495-49AB-A318-90B7A227CB44}" srcId="{B01C1797-4D44-45E3-8D3A-40EBA1A9F4E1}" destId="{74F0B309-C3B3-4106-9A44-173F1396C473}" srcOrd="2" destOrd="0" parTransId="{A0A21EBF-484F-4285-9ACE-FED720A6B3C8}" sibTransId="{50D36067-6FF4-4D4A-A4A1-C8980686CFBB}"/>
    <dgm:cxn modelId="{AA4817D2-AA04-4677-AE68-F344DD580737}" type="presOf" srcId="{74F0B309-C3B3-4106-9A44-173F1396C473}" destId="{D4C7FEE3-8E09-4749-940D-7C93A93C932C}" srcOrd="0" destOrd="0" presId="urn:microsoft.com/office/officeart/2008/layout/PictureStrips"/>
    <dgm:cxn modelId="{FFED2D36-007F-413F-B032-B3EEC6932D08}" type="presParOf" srcId="{873F6E31-E8A1-4DD0-8867-874981A78BD0}" destId="{A93DB0A7-EB65-4487-A674-C40D26F6E454}" srcOrd="0" destOrd="0" presId="urn:microsoft.com/office/officeart/2008/layout/PictureStrips"/>
    <dgm:cxn modelId="{EF592E21-E912-40D9-BA2C-847E4D104A75}" type="presParOf" srcId="{A93DB0A7-EB65-4487-A674-C40D26F6E454}" destId="{E6861639-6A61-4D87-AE93-0B7B8A575D25}" srcOrd="0" destOrd="0" presId="urn:microsoft.com/office/officeart/2008/layout/PictureStrips"/>
    <dgm:cxn modelId="{A1EDE4CC-8A6E-4CDE-B17A-4514B81972B0}" type="presParOf" srcId="{A93DB0A7-EB65-4487-A674-C40D26F6E454}" destId="{98F7AF07-6C53-42B3-ADFC-54FDF72DCF02}" srcOrd="1" destOrd="0" presId="urn:microsoft.com/office/officeart/2008/layout/PictureStrips"/>
    <dgm:cxn modelId="{0719F904-5AF7-41EF-AA21-F58A8ACC41A0}" type="presParOf" srcId="{873F6E31-E8A1-4DD0-8867-874981A78BD0}" destId="{84D25022-478F-4831-A88A-7671BE826858}" srcOrd="1" destOrd="0" presId="urn:microsoft.com/office/officeart/2008/layout/PictureStrips"/>
    <dgm:cxn modelId="{5600B59E-D3EB-4967-B329-0D8F49FE2A1D}" type="presParOf" srcId="{873F6E31-E8A1-4DD0-8867-874981A78BD0}" destId="{5F2591B5-31DD-4A65-A1F0-3430D8570828}" srcOrd="2" destOrd="0" presId="urn:microsoft.com/office/officeart/2008/layout/PictureStrips"/>
    <dgm:cxn modelId="{E53C18CE-A96F-4E6A-8C92-15AF0971E229}" type="presParOf" srcId="{5F2591B5-31DD-4A65-A1F0-3430D8570828}" destId="{8F05B771-1F74-4745-B473-061101306946}" srcOrd="0" destOrd="0" presId="urn:microsoft.com/office/officeart/2008/layout/PictureStrips"/>
    <dgm:cxn modelId="{5458B7AA-D1C3-43D9-85CF-266C549A3D73}" type="presParOf" srcId="{5F2591B5-31DD-4A65-A1F0-3430D8570828}" destId="{AB48D8BA-7FDC-481F-B0D4-11EE35C00400}" srcOrd="1" destOrd="0" presId="urn:microsoft.com/office/officeart/2008/layout/PictureStrips"/>
    <dgm:cxn modelId="{E8E62E9C-954C-4919-A959-F989FC7FE41B}" type="presParOf" srcId="{873F6E31-E8A1-4DD0-8867-874981A78BD0}" destId="{81C0AE36-31A9-45B6-AFD0-FDC2C69D8319}" srcOrd="3" destOrd="0" presId="urn:microsoft.com/office/officeart/2008/layout/PictureStrips"/>
    <dgm:cxn modelId="{AEA5E08D-C793-41E2-B13B-9B24D3C76B3E}" type="presParOf" srcId="{873F6E31-E8A1-4DD0-8867-874981A78BD0}" destId="{32A3FCEE-1559-4ECE-AB8D-38A7BBC75130}" srcOrd="4" destOrd="0" presId="urn:microsoft.com/office/officeart/2008/layout/PictureStrips"/>
    <dgm:cxn modelId="{54D1DE65-9474-400E-8A4D-EA1245A9D0AA}" type="presParOf" srcId="{32A3FCEE-1559-4ECE-AB8D-38A7BBC75130}" destId="{D4C7FEE3-8E09-4749-940D-7C93A93C932C}" srcOrd="0" destOrd="0" presId="urn:microsoft.com/office/officeart/2008/layout/PictureStrips"/>
    <dgm:cxn modelId="{E9FD85C1-4649-4C30-9C66-83A89B69768E}" type="presParOf" srcId="{32A3FCEE-1559-4ECE-AB8D-38A7BBC75130}" destId="{7BB732E7-F4D1-4568-B604-4089564D24FF}" srcOrd="1" destOrd="0" presId="urn:microsoft.com/office/officeart/2008/layout/PictureStrips"/>
    <dgm:cxn modelId="{53E78BC9-49AC-46EC-93A7-0A108EC3CDAE}" type="presParOf" srcId="{873F6E31-E8A1-4DD0-8867-874981A78BD0}" destId="{8FD77C7D-49CB-4929-8F4E-A6A14C7DFEC0}" srcOrd="5" destOrd="0" presId="urn:microsoft.com/office/officeart/2008/layout/PictureStrips"/>
    <dgm:cxn modelId="{C33F294D-DC8B-4CBE-B2FD-32AD323F5F13}" type="presParOf" srcId="{873F6E31-E8A1-4DD0-8867-874981A78BD0}" destId="{C4DF80BE-2EE6-405C-80ED-63E873E193D3}" srcOrd="6" destOrd="0" presId="urn:microsoft.com/office/officeart/2008/layout/PictureStrips"/>
    <dgm:cxn modelId="{C153AF98-0BC9-4534-B2FE-D2C9548591C8}" type="presParOf" srcId="{C4DF80BE-2EE6-405C-80ED-63E873E193D3}" destId="{0EB5BE40-6652-4055-A91C-4DFFF94D4F85}" srcOrd="0" destOrd="0" presId="urn:microsoft.com/office/officeart/2008/layout/PictureStrips"/>
    <dgm:cxn modelId="{4BE7A39A-ACCE-4C4E-81B2-32B0F037C42E}" type="presParOf" srcId="{C4DF80BE-2EE6-405C-80ED-63E873E193D3}" destId="{880931B9-57A7-4D4E-988D-FD614C31217A}" srcOrd="1" destOrd="0" presId="urn:microsoft.com/office/officeart/2008/layout/PictureStrips"/>
    <dgm:cxn modelId="{FDE288CF-5E66-43FA-B66F-6B86BEF624BE}" type="presParOf" srcId="{873F6E31-E8A1-4DD0-8867-874981A78BD0}" destId="{C23511B3-F096-4E9F-95C7-9B892DBA12DF}" srcOrd="7" destOrd="0" presId="urn:microsoft.com/office/officeart/2008/layout/PictureStrips"/>
    <dgm:cxn modelId="{E728F348-EF50-42F2-8377-3DE5179B5C33}" type="presParOf" srcId="{873F6E31-E8A1-4DD0-8867-874981A78BD0}" destId="{ED9A26F5-660A-4C79-9B0A-4F0495AE9A50}" srcOrd="8" destOrd="0" presId="urn:microsoft.com/office/officeart/2008/layout/PictureStrips"/>
    <dgm:cxn modelId="{09A2406C-BFC4-4A63-97E7-5FF0177ED48D}" type="presParOf" srcId="{ED9A26F5-660A-4C79-9B0A-4F0495AE9A50}" destId="{C67E47AF-F7F7-4B38-9AB8-625B185F5DEE}" srcOrd="0" destOrd="0" presId="urn:microsoft.com/office/officeart/2008/layout/PictureStrips"/>
    <dgm:cxn modelId="{267CFA5F-456B-4455-A746-9EC5D10B2178}" type="presParOf" srcId="{ED9A26F5-660A-4C79-9B0A-4F0495AE9A50}" destId="{3EBA226C-2EB9-4DFD-9333-9E8F0708C182}" srcOrd="1" destOrd="0" presId="urn:microsoft.com/office/officeart/2008/layout/PictureStrips"/>
    <dgm:cxn modelId="{3C6D794F-60EC-4A78-B96B-80BD0C56A14E}" type="presParOf" srcId="{873F6E31-E8A1-4DD0-8867-874981A78BD0}" destId="{01766CC8-5F3C-4BC4-A532-3AAE002A1CA7}" srcOrd="9" destOrd="0" presId="urn:microsoft.com/office/officeart/2008/layout/PictureStrips"/>
    <dgm:cxn modelId="{8C30FB44-AD1F-4185-970B-754C1A7EB7D5}" type="presParOf" srcId="{873F6E31-E8A1-4DD0-8867-874981A78BD0}" destId="{397E0C03-E927-4D16-A393-917C6EEB898E}" srcOrd="10" destOrd="0" presId="urn:microsoft.com/office/officeart/2008/layout/PictureStrips"/>
    <dgm:cxn modelId="{A79FF385-4EAC-4CED-B4E7-0030D2DFE23B}" type="presParOf" srcId="{397E0C03-E927-4D16-A393-917C6EEB898E}" destId="{D878A5E2-EB2A-4A62-B0CA-ABFB51DE8D5E}" srcOrd="0" destOrd="0" presId="urn:microsoft.com/office/officeart/2008/layout/PictureStrips"/>
    <dgm:cxn modelId="{4CEF7FA9-B161-4C51-8FEB-E1FBC09FAF44}" type="presParOf" srcId="{397E0C03-E927-4D16-A393-917C6EEB898E}" destId="{666D37D5-D3C8-4ACF-A712-6C390CBFC97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40291-0DB6-4EA5-BFE4-F685444F1A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D2CBBB2-1043-405F-8160-3501C3DB736F}">
      <dgm:prSet phldrT="[Текст]" custT="1"/>
      <dgm:spPr/>
      <dgm:t>
        <a:bodyPr/>
        <a:lstStyle/>
        <a:p>
          <a:r>
            <a:rPr lang="ru-RU" sz="1400" dirty="0" smtClean="0"/>
            <a:t>Соглашение</a:t>
          </a:r>
          <a:endParaRPr lang="ru-RU" sz="1400" dirty="0"/>
        </a:p>
      </dgm:t>
    </dgm:pt>
    <dgm:pt modelId="{7E0B6569-6AA9-4A6A-8E06-F88D3FDAAEC6}" type="parTrans" cxnId="{D810E797-1A72-41CF-A359-9B998920FCC0}">
      <dgm:prSet/>
      <dgm:spPr/>
      <dgm:t>
        <a:bodyPr/>
        <a:lstStyle/>
        <a:p>
          <a:endParaRPr lang="ru-RU"/>
        </a:p>
      </dgm:t>
    </dgm:pt>
    <dgm:pt modelId="{1931DC34-2B70-46B8-AD58-AA7D1FE3831D}" type="sibTrans" cxnId="{D810E797-1A72-41CF-A359-9B998920FCC0}">
      <dgm:prSet/>
      <dgm:spPr/>
      <dgm:t>
        <a:bodyPr/>
        <a:lstStyle/>
        <a:p>
          <a:endParaRPr lang="ru-RU"/>
        </a:p>
      </dgm:t>
    </dgm:pt>
    <dgm:pt modelId="{564352E3-B9C5-4212-AA4D-26570850330B}">
      <dgm:prSet phldrT="[Текст]" custT="1"/>
      <dgm:spPr/>
      <dgm:t>
        <a:bodyPr/>
        <a:lstStyle/>
        <a:p>
          <a:r>
            <a:rPr lang="ru-RU" sz="1600" dirty="0" smtClean="0"/>
            <a:t>Если будет доказано, что лицо, совершая действие, рассчитывает на то, что другое лицо совершит аналогичное действие, а другое лицо совершает "встречное" действие в силу действия первого лица</a:t>
          </a:r>
          <a:endParaRPr lang="ru-RU" sz="1600" dirty="0"/>
        </a:p>
      </dgm:t>
    </dgm:pt>
    <dgm:pt modelId="{D6293223-0158-4831-97E4-F005EC0630D6}" type="parTrans" cxnId="{0E29B722-5C0E-41A0-AD79-3BC75BBA57E5}">
      <dgm:prSet/>
      <dgm:spPr/>
      <dgm:t>
        <a:bodyPr/>
        <a:lstStyle/>
        <a:p>
          <a:endParaRPr lang="ru-RU"/>
        </a:p>
      </dgm:t>
    </dgm:pt>
    <dgm:pt modelId="{E9B0A0D3-BBCD-48DA-9E10-3E990E01E531}" type="sibTrans" cxnId="{0E29B722-5C0E-41A0-AD79-3BC75BBA57E5}">
      <dgm:prSet/>
      <dgm:spPr/>
      <dgm:t>
        <a:bodyPr/>
        <a:lstStyle/>
        <a:p>
          <a:endParaRPr lang="ru-RU"/>
        </a:p>
      </dgm:t>
    </dgm:pt>
    <dgm:pt modelId="{040CE2D9-5FAF-4079-8D94-27880A4CEBD0}">
      <dgm:prSet phldrT="[Текст]" custT="1"/>
      <dgm:spPr/>
      <dgm:t>
        <a:bodyPr/>
        <a:lstStyle/>
        <a:p>
          <a:r>
            <a:rPr lang="ru-RU" sz="1400" dirty="0" smtClean="0"/>
            <a:t>Согласованные действия</a:t>
          </a:r>
          <a:endParaRPr lang="ru-RU" sz="1400" dirty="0"/>
        </a:p>
      </dgm:t>
    </dgm:pt>
    <dgm:pt modelId="{7FD93705-A488-407A-B040-CEC0E94AC24A}" type="parTrans" cxnId="{0DD6B885-A9F6-4644-A045-5107184C19D6}">
      <dgm:prSet/>
      <dgm:spPr/>
      <dgm:t>
        <a:bodyPr/>
        <a:lstStyle/>
        <a:p>
          <a:endParaRPr lang="ru-RU"/>
        </a:p>
      </dgm:t>
    </dgm:pt>
    <dgm:pt modelId="{B4476F38-0CB7-4B0D-A3C5-D5F199CD0803}" type="sibTrans" cxnId="{0DD6B885-A9F6-4644-A045-5107184C19D6}">
      <dgm:prSet/>
      <dgm:spPr/>
      <dgm:t>
        <a:bodyPr/>
        <a:lstStyle/>
        <a:p>
          <a:endParaRPr lang="ru-RU"/>
        </a:p>
      </dgm:t>
    </dgm:pt>
    <dgm:pt modelId="{BE355E46-20A6-4003-B3F9-D9D38F948188}">
      <dgm:prSet phldrT="[Текст]" custT="1"/>
      <dgm:spPr/>
      <dgm:t>
        <a:bodyPr/>
        <a:lstStyle/>
        <a:p>
          <a:r>
            <a:rPr lang="ru-RU" sz="1600" dirty="0" smtClean="0"/>
            <a:t>Если же первое лицо совершает действие, не рассчитывая на то, что "встречное" действие будет совершено другим лицом, либо не знает, какое конкретно действие будет совершено другим лицом</a:t>
          </a:r>
          <a:endParaRPr lang="ru-RU" sz="1600" dirty="0"/>
        </a:p>
      </dgm:t>
    </dgm:pt>
    <dgm:pt modelId="{637C431F-58F8-4D97-B1B8-85B439BBA67B}" type="parTrans" cxnId="{34313886-5465-4BA5-943D-638963051763}">
      <dgm:prSet/>
      <dgm:spPr/>
      <dgm:t>
        <a:bodyPr/>
        <a:lstStyle/>
        <a:p>
          <a:endParaRPr lang="ru-RU"/>
        </a:p>
      </dgm:t>
    </dgm:pt>
    <dgm:pt modelId="{10BAEA9F-4F6A-4238-B96F-0007A2DF8673}" type="sibTrans" cxnId="{34313886-5465-4BA5-943D-638963051763}">
      <dgm:prSet/>
      <dgm:spPr/>
      <dgm:t>
        <a:bodyPr/>
        <a:lstStyle/>
        <a:p>
          <a:endParaRPr lang="ru-RU"/>
        </a:p>
      </dgm:t>
    </dgm:pt>
    <dgm:pt modelId="{CB16D3A7-8F7B-4F30-8560-3C60F675A3FD}" type="pres">
      <dgm:prSet presAssocID="{81A40291-0DB6-4EA5-BFE4-F685444F1A7D}" presName="linear" presStyleCnt="0">
        <dgm:presLayoutVars>
          <dgm:animLvl val="lvl"/>
          <dgm:resizeHandles val="exact"/>
        </dgm:presLayoutVars>
      </dgm:prSet>
      <dgm:spPr/>
      <dgm:t>
        <a:bodyPr/>
        <a:lstStyle/>
        <a:p>
          <a:endParaRPr lang="ru-RU"/>
        </a:p>
      </dgm:t>
    </dgm:pt>
    <dgm:pt modelId="{F5168397-C4CE-4C1C-8B03-6697056B7DD9}" type="pres">
      <dgm:prSet presAssocID="{CD2CBBB2-1043-405F-8160-3501C3DB736F}" presName="parentText" presStyleLbl="node1" presStyleIdx="0" presStyleCnt="2" custLinFactNeighborX="1001" custLinFactNeighborY="2221">
        <dgm:presLayoutVars>
          <dgm:chMax val="0"/>
          <dgm:bulletEnabled val="1"/>
        </dgm:presLayoutVars>
      </dgm:prSet>
      <dgm:spPr/>
      <dgm:t>
        <a:bodyPr/>
        <a:lstStyle/>
        <a:p>
          <a:endParaRPr lang="ru-RU"/>
        </a:p>
      </dgm:t>
    </dgm:pt>
    <dgm:pt modelId="{C46D0BE5-084F-4A79-95E0-C0451A516126}" type="pres">
      <dgm:prSet presAssocID="{CD2CBBB2-1043-405F-8160-3501C3DB736F}" presName="childText" presStyleLbl="revTx" presStyleIdx="0" presStyleCnt="2">
        <dgm:presLayoutVars>
          <dgm:bulletEnabled val="1"/>
        </dgm:presLayoutVars>
      </dgm:prSet>
      <dgm:spPr/>
      <dgm:t>
        <a:bodyPr/>
        <a:lstStyle/>
        <a:p>
          <a:endParaRPr lang="ru-RU"/>
        </a:p>
      </dgm:t>
    </dgm:pt>
    <dgm:pt modelId="{4BA4AAE0-F0D3-4655-B3B9-F3CA4C4DB8E0}" type="pres">
      <dgm:prSet presAssocID="{040CE2D9-5FAF-4079-8D94-27880A4CEBD0}" presName="parentText" presStyleLbl="node1" presStyleIdx="1" presStyleCnt="2">
        <dgm:presLayoutVars>
          <dgm:chMax val="0"/>
          <dgm:bulletEnabled val="1"/>
        </dgm:presLayoutVars>
      </dgm:prSet>
      <dgm:spPr/>
      <dgm:t>
        <a:bodyPr/>
        <a:lstStyle/>
        <a:p>
          <a:endParaRPr lang="ru-RU"/>
        </a:p>
      </dgm:t>
    </dgm:pt>
    <dgm:pt modelId="{E16B632E-281B-4C58-8BD6-AA180A0153DC}" type="pres">
      <dgm:prSet presAssocID="{040CE2D9-5FAF-4079-8D94-27880A4CEBD0}" presName="childText" presStyleLbl="revTx" presStyleIdx="1" presStyleCnt="2">
        <dgm:presLayoutVars>
          <dgm:bulletEnabled val="1"/>
        </dgm:presLayoutVars>
      </dgm:prSet>
      <dgm:spPr/>
      <dgm:t>
        <a:bodyPr/>
        <a:lstStyle/>
        <a:p>
          <a:endParaRPr lang="ru-RU"/>
        </a:p>
      </dgm:t>
    </dgm:pt>
  </dgm:ptLst>
  <dgm:cxnLst>
    <dgm:cxn modelId="{34313886-5465-4BA5-943D-638963051763}" srcId="{040CE2D9-5FAF-4079-8D94-27880A4CEBD0}" destId="{BE355E46-20A6-4003-B3F9-D9D38F948188}" srcOrd="0" destOrd="0" parTransId="{637C431F-58F8-4D97-B1B8-85B439BBA67B}" sibTransId="{10BAEA9F-4F6A-4238-B96F-0007A2DF8673}"/>
    <dgm:cxn modelId="{D810E797-1A72-41CF-A359-9B998920FCC0}" srcId="{81A40291-0DB6-4EA5-BFE4-F685444F1A7D}" destId="{CD2CBBB2-1043-405F-8160-3501C3DB736F}" srcOrd="0" destOrd="0" parTransId="{7E0B6569-6AA9-4A6A-8E06-F88D3FDAAEC6}" sibTransId="{1931DC34-2B70-46B8-AD58-AA7D1FE3831D}"/>
    <dgm:cxn modelId="{50325429-8EB6-456B-B95B-361F07762CDD}" type="presOf" srcId="{CD2CBBB2-1043-405F-8160-3501C3DB736F}" destId="{F5168397-C4CE-4C1C-8B03-6697056B7DD9}" srcOrd="0" destOrd="0" presId="urn:microsoft.com/office/officeart/2005/8/layout/vList2"/>
    <dgm:cxn modelId="{FBF5600F-4C6E-4F3E-8562-59C76812FB23}" type="presOf" srcId="{564352E3-B9C5-4212-AA4D-26570850330B}" destId="{C46D0BE5-084F-4A79-95E0-C0451A516126}" srcOrd="0" destOrd="0" presId="urn:microsoft.com/office/officeart/2005/8/layout/vList2"/>
    <dgm:cxn modelId="{0DD6B885-A9F6-4644-A045-5107184C19D6}" srcId="{81A40291-0DB6-4EA5-BFE4-F685444F1A7D}" destId="{040CE2D9-5FAF-4079-8D94-27880A4CEBD0}" srcOrd="1" destOrd="0" parTransId="{7FD93705-A488-407A-B040-CEC0E94AC24A}" sibTransId="{B4476F38-0CB7-4B0D-A3C5-D5F199CD0803}"/>
    <dgm:cxn modelId="{C3004C57-4C6A-4E9A-92AC-7DD04F03C91C}" type="presOf" srcId="{040CE2D9-5FAF-4079-8D94-27880A4CEBD0}" destId="{4BA4AAE0-F0D3-4655-B3B9-F3CA4C4DB8E0}" srcOrd="0" destOrd="0" presId="urn:microsoft.com/office/officeart/2005/8/layout/vList2"/>
    <dgm:cxn modelId="{0091C93D-BF1B-421E-95A1-B6ACC44BCE6D}" type="presOf" srcId="{BE355E46-20A6-4003-B3F9-D9D38F948188}" destId="{E16B632E-281B-4C58-8BD6-AA180A0153DC}" srcOrd="0" destOrd="0" presId="urn:microsoft.com/office/officeart/2005/8/layout/vList2"/>
    <dgm:cxn modelId="{0E29B722-5C0E-41A0-AD79-3BC75BBA57E5}" srcId="{CD2CBBB2-1043-405F-8160-3501C3DB736F}" destId="{564352E3-B9C5-4212-AA4D-26570850330B}" srcOrd="0" destOrd="0" parTransId="{D6293223-0158-4831-97E4-F005EC0630D6}" sibTransId="{E9B0A0D3-BBCD-48DA-9E10-3E990E01E531}"/>
    <dgm:cxn modelId="{B7ADDF39-136C-49D1-85CF-23E81574D5CC}" type="presOf" srcId="{81A40291-0DB6-4EA5-BFE4-F685444F1A7D}" destId="{CB16D3A7-8F7B-4F30-8560-3C60F675A3FD}" srcOrd="0" destOrd="0" presId="urn:microsoft.com/office/officeart/2005/8/layout/vList2"/>
    <dgm:cxn modelId="{B734890B-3992-421D-BC64-5F6AF2920A21}" type="presParOf" srcId="{CB16D3A7-8F7B-4F30-8560-3C60F675A3FD}" destId="{F5168397-C4CE-4C1C-8B03-6697056B7DD9}" srcOrd="0" destOrd="0" presId="urn:microsoft.com/office/officeart/2005/8/layout/vList2"/>
    <dgm:cxn modelId="{D0530747-E606-4FA2-8691-5EF1A0075109}" type="presParOf" srcId="{CB16D3A7-8F7B-4F30-8560-3C60F675A3FD}" destId="{C46D0BE5-084F-4A79-95E0-C0451A516126}" srcOrd="1" destOrd="0" presId="urn:microsoft.com/office/officeart/2005/8/layout/vList2"/>
    <dgm:cxn modelId="{1E13383A-895B-4CB9-ADBC-430BED2022C4}" type="presParOf" srcId="{CB16D3A7-8F7B-4F30-8560-3C60F675A3FD}" destId="{4BA4AAE0-F0D3-4655-B3B9-F3CA4C4DB8E0}" srcOrd="2" destOrd="0" presId="urn:microsoft.com/office/officeart/2005/8/layout/vList2"/>
    <dgm:cxn modelId="{57051344-7F2C-4E26-8940-1A092C00B220}" type="presParOf" srcId="{CB16D3A7-8F7B-4F30-8560-3C60F675A3FD}" destId="{E16B632E-281B-4C58-8BD6-AA180A0153D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74C415-A2F3-4952-8392-452972461E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1E80CAEF-2DBC-4D51-BED8-D2F9917A6F03}">
      <dgm:prSet phldrT="[Текст]"/>
      <dgm:spPr/>
      <dgm:t>
        <a:bodyPr/>
        <a:lstStyle/>
        <a:p>
          <a:r>
            <a:rPr lang="ru-RU" dirty="0" smtClean="0"/>
            <a:t>горизонтальные</a:t>
          </a:r>
          <a:endParaRPr lang="ru-RU" dirty="0"/>
        </a:p>
      </dgm:t>
    </dgm:pt>
    <dgm:pt modelId="{7647B508-F3DE-4168-B8E5-2AA0FDBB77CA}" type="parTrans" cxnId="{923B276A-37FF-47B7-A3FA-B9D55F0F6955}">
      <dgm:prSet/>
      <dgm:spPr/>
      <dgm:t>
        <a:bodyPr/>
        <a:lstStyle/>
        <a:p>
          <a:endParaRPr lang="ru-RU"/>
        </a:p>
      </dgm:t>
    </dgm:pt>
    <dgm:pt modelId="{F859C446-7B62-42F1-A141-07F73C6F010C}" type="sibTrans" cxnId="{923B276A-37FF-47B7-A3FA-B9D55F0F6955}">
      <dgm:prSet/>
      <dgm:spPr/>
      <dgm:t>
        <a:bodyPr/>
        <a:lstStyle/>
        <a:p>
          <a:endParaRPr lang="ru-RU"/>
        </a:p>
      </dgm:t>
    </dgm:pt>
    <dgm:pt modelId="{7687F12A-A17C-4644-95FF-68BB2C45BE17}">
      <dgm:prSet phldrT="[Текст]"/>
      <dgm:spPr/>
      <dgm:t>
        <a:bodyPr/>
        <a:lstStyle/>
        <a:p>
          <a:r>
            <a:rPr lang="ru-RU" dirty="0" smtClean="0"/>
            <a:t>вертикальные</a:t>
          </a:r>
          <a:endParaRPr lang="ru-RU" dirty="0"/>
        </a:p>
      </dgm:t>
    </dgm:pt>
    <dgm:pt modelId="{98952984-88AE-4459-883F-5721A4859C01}" type="parTrans" cxnId="{D572302B-3850-4B34-9390-D2CE3984C63C}">
      <dgm:prSet/>
      <dgm:spPr/>
      <dgm:t>
        <a:bodyPr/>
        <a:lstStyle/>
        <a:p>
          <a:endParaRPr lang="ru-RU"/>
        </a:p>
      </dgm:t>
    </dgm:pt>
    <dgm:pt modelId="{66354EC5-658D-41CA-83D3-8133E4A7D76E}" type="sibTrans" cxnId="{D572302B-3850-4B34-9390-D2CE3984C63C}">
      <dgm:prSet/>
      <dgm:spPr/>
      <dgm:t>
        <a:bodyPr/>
        <a:lstStyle/>
        <a:p>
          <a:endParaRPr lang="ru-RU"/>
        </a:p>
      </dgm:t>
    </dgm:pt>
    <dgm:pt modelId="{9836325E-0DA7-4321-B894-1D011DD070CB}">
      <dgm:prSet phldrT="[Текст]"/>
      <dgm:spPr/>
      <dgm:t>
        <a:bodyPr/>
        <a:lstStyle/>
        <a:p>
          <a:r>
            <a:rPr lang="ru-RU" dirty="0" smtClean="0"/>
            <a:t>иные</a:t>
          </a:r>
          <a:endParaRPr lang="ru-RU" dirty="0"/>
        </a:p>
      </dgm:t>
    </dgm:pt>
    <dgm:pt modelId="{52FFE605-ECBF-4758-A8F1-2EF6FEBDDD0C}" type="parTrans" cxnId="{B6C4690E-9C09-4C6A-BB12-FFAD205D8E5E}">
      <dgm:prSet/>
      <dgm:spPr/>
      <dgm:t>
        <a:bodyPr/>
        <a:lstStyle/>
        <a:p>
          <a:endParaRPr lang="ru-RU"/>
        </a:p>
      </dgm:t>
    </dgm:pt>
    <dgm:pt modelId="{7602CDF2-6EF9-4C5E-A0FF-22CC5F9FA273}" type="sibTrans" cxnId="{B6C4690E-9C09-4C6A-BB12-FFAD205D8E5E}">
      <dgm:prSet/>
      <dgm:spPr/>
      <dgm:t>
        <a:bodyPr/>
        <a:lstStyle/>
        <a:p>
          <a:endParaRPr lang="ru-RU"/>
        </a:p>
      </dgm:t>
    </dgm:pt>
    <dgm:pt modelId="{35420535-9E60-421F-8E79-D17E6DF7E369}" type="pres">
      <dgm:prSet presAssocID="{5074C415-A2F3-4952-8392-452972461ED0}" presName="linear" presStyleCnt="0">
        <dgm:presLayoutVars>
          <dgm:dir/>
          <dgm:animLvl val="lvl"/>
          <dgm:resizeHandles val="exact"/>
        </dgm:presLayoutVars>
      </dgm:prSet>
      <dgm:spPr/>
      <dgm:t>
        <a:bodyPr/>
        <a:lstStyle/>
        <a:p>
          <a:endParaRPr lang="ru-RU"/>
        </a:p>
      </dgm:t>
    </dgm:pt>
    <dgm:pt modelId="{631EED90-CEB4-40E7-ABD1-73D2AE60E64C}" type="pres">
      <dgm:prSet presAssocID="{1E80CAEF-2DBC-4D51-BED8-D2F9917A6F03}" presName="parentLin" presStyleCnt="0"/>
      <dgm:spPr/>
    </dgm:pt>
    <dgm:pt modelId="{B326A4A8-7A11-4A55-9847-C0E47F05EA4F}" type="pres">
      <dgm:prSet presAssocID="{1E80CAEF-2DBC-4D51-BED8-D2F9917A6F03}" presName="parentLeftMargin" presStyleLbl="node1" presStyleIdx="0" presStyleCnt="3"/>
      <dgm:spPr/>
      <dgm:t>
        <a:bodyPr/>
        <a:lstStyle/>
        <a:p>
          <a:endParaRPr lang="ru-RU"/>
        </a:p>
      </dgm:t>
    </dgm:pt>
    <dgm:pt modelId="{46E28318-A0FE-49B9-8AC1-CD233F75D59A}" type="pres">
      <dgm:prSet presAssocID="{1E80CAEF-2DBC-4D51-BED8-D2F9917A6F03}" presName="parentText" presStyleLbl="node1" presStyleIdx="0" presStyleCnt="3">
        <dgm:presLayoutVars>
          <dgm:chMax val="0"/>
          <dgm:bulletEnabled val="1"/>
        </dgm:presLayoutVars>
      </dgm:prSet>
      <dgm:spPr/>
      <dgm:t>
        <a:bodyPr/>
        <a:lstStyle/>
        <a:p>
          <a:endParaRPr lang="ru-RU"/>
        </a:p>
      </dgm:t>
    </dgm:pt>
    <dgm:pt modelId="{332BA9A8-1C85-47F9-98C9-9C3888CD3C8E}" type="pres">
      <dgm:prSet presAssocID="{1E80CAEF-2DBC-4D51-BED8-D2F9917A6F03}" presName="negativeSpace" presStyleCnt="0"/>
      <dgm:spPr/>
    </dgm:pt>
    <dgm:pt modelId="{3A52E09F-B768-4B47-AE5F-4D3C6671A224}" type="pres">
      <dgm:prSet presAssocID="{1E80CAEF-2DBC-4D51-BED8-D2F9917A6F03}" presName="childText" presStyleLbl="conFgAcc1" presStyleIdx="0" presStyleCnt="3">
        <dgm:presLayoutVars>
          <dgm:bulletEnabled val="1"/>
        </dgm:presLayoutVars>
      </dgm:prSet>
      <dgm:spPr/>
    </dgm:pt>
    <dgm:pt modelId="{39AA3FC0-D73C-4D3E-AE21-7666F94FE553}" type="pres">
      <dgm:prSet presAssocID="{F859C446-7B62-42F1-A141-07F73C6F010C}" presName="spaceBetweenRectangles" presStyleCnt="0"/>
      <dgm:spPr/>
    </dgm:pt>
    <dgm:pt modelId="{45633A90-0F51-4158-8759-2F7166F90B97}" type="pres">
      <dgm:prSet presAssocID="{7687F12A-A17C-4644-95FF-68BB2C45BE17}" presName="parentLin" presStyleCnt="0"/>
      <dgm:spPr/>
    </dgm:pt>
    <dgm:pt modelId="{7DDE2F2E-E5C5-42A6-B140-8517DD3F2480}" type="pres">
      <dgm:prSet presAssocID="{7687F12A-A17C-4644-95FF-68BB2C45BE17}" presName="parentLeftMargin" presStyleLbl="node1" presStyleIdx="0" presStyleCnt="3"/>
      <dgm:spPr/>
      <dgm:t>
        <a:bodyPr/>
        <a:lstStyle/>
        <a:p>
          <a:endParaRPr lang="ru-RU"/>
        </a:p>
      </dgm:t>
    </dgm:pt>
    <dgm:pt modelId="{3BDCC344-10AF-41AB-8DD3-156D857864AA}" type="pres">
      <dgm:prSet presAssocID="{7687F12A-A17C-4644-95FF-68BB2C45BE17}" presName="parentText" presStyleLbl="node1" presStyleIdx="1" presStyleCnt="3">
        <dgm:presLayoutVars>
          <dgm:chMax val="0"/>
          <dgm:bulletEnabled val="1"/>
        </dgm:presLayoutVars>
      </dgm:prSet>
      <dgm:spPr/>
      <dgm:t>
        <a:bodyPr/>
        <a:lstStyle/>
        <a:p>
          <a:endParaRPr lang="ru-RU"/>
        </a:p>
      </dgm:t>
    </dgm:pt>
    <dgm:pt modelId="{EB40475A-575D-4F9D-A274-744CAC478D38}" type="pres">
      <dgm:prSet presAssocID="{7687F12A-A17C-4644-95FF-68BB2C45BE17}" presName="negativeSpace" presStyleCnt="0"/>
      <dgm:spPr/>
    </dgm:pt>
    <dgm:pt modelId="{674B5F5F-D218-4CC6-9E37-2C3104BEFAA7}" type="pres">
      <dgm:prSet presAssocID="{7687F12A-A17C-4644-95FF-68BB2C45BE17}" presName="childText" presStyleLbl="conFgAcc1" presStyleIdx="1" presStyleCnt="3">
        <dgm:presLayoutVars>
          <dgm:bulletEnabled val="1"/>
        </dgm:presLayoutVars>
      </dgm:prSet>
      <dgm:spPr/>
    </dgm:pt>
    <dgm:pt modelId="{2D952684-FC86-4A8F-AC07-A56E0382FC2B}" type="pres">
      <dgm:prSet presAssocID="{66354EC5-658D-41CA-83D3-8133E4A7D76E}" presName="spaceBetweenRectangles" presStyleCnt="0"/>
      <dgm:spPr/>
    </dgm:pt>
    <dgm:pt modelId="{911744D4-8ABE-46FB-8BF7-CE43BAB5DCD9}" type="pres">
      <dgm:prSet presAssocID="{9836325E-0DA7-4321-B894-1D011DD070CB}" presName="parentLin" presStyleCnt="0"/>
      <dgm:spPr/>
    </dgm:pt>
    <dgm:pt modelId="{543DF1C1-5FC6-4C18-AD7F-6A387A2C133D}" type="pres">
      <dgm:prSet presAssocID="{9836325E-0DA7-4321-B894-1D011DD070CB}" presName="parentLeftMargin" presStyleLbl="node1" presStyleIdx="1" presStyleCnt="3"/>
      <dgm:spPr/>
      <dgm:t>
        <a:bodyPr/>
        <a:lstStyle/>
        <a:p>
          <a:endParaRPr lang="ru-RU"/>
        </a:p>
      </dgm:t>
    </dgm:pt>
    <dgm:pt modelId="{9852DAE6-56C3-49F6-A17B-FD44AC6B49CE}" type="pres">
      <dgm:prSet presAssocID="{9836325E-0DA7-4321-B894-1D011DD070CB}" presName="parentText" presStyleLbl="node1" presStyleIdx="2" presStyleCnt="3">
        <dgm:presLayoutVars>
          <dgm:chMax val="0"/>
          <dgm:bulletEnabled val="1"/>
        </dgm:presLayoutVars>
      </dgm:prSet>
      <dgm:spPr/>
      <dgm:t>
        <a:bodyPr/>
        <a:lstStyle/>
        <a:p>
          <a:endParaRPr lang="ru-RU"/>
        </a:p>
      </dgm:t>
    </dgm:pt>
    <dgm:pt modelId="{D25EC51D-42CE-4CC7-B806-545A296060A3}" type="pres">
      <dgm:prSet presAssocID="{9836325E-0DA7-4321-B894-1D011DD070CB}" presName="negativeSpace" presStyleCnt="0"/>
      <dgm:spPr/>
    </dgm:pt>
    <dgm:pt modelId="{E62BC54E-C489-4D85-8628-C528173DF354}" type="pres">
      <dgm:prSet presAssocID="{9836325E-0DA7-4321-B894-1D011DD070CB}" presName="childText" presStyleLbl="conFgAcc1" presStyleIdx="2" presStyleCnt="3">
        <dgm:presLayoutVars>
          <dgm:bulletEnabled val="1"/>
        </dgm:presLayoutVars>
      </dgm:prSet>
      <dgm:spPr/>
    </dgm:pt>
  </dgm:ptLst>
  <dgm:cxnLst>
    <dgm:cxn modelId="{4A6DD016-F9F2-4A7A-8841-32AB4B0216EA}" type="presOf" srcId="{9836325E-0DA7-4321-B894-1D011DD070CB}" destId="{543DF1C1-5FC6-4C18-AD7F-6A387A2C133D}" srcOrd="0" destOrd="0" presId="urn:microsoft.com/office/officeart/2005/8/layout/list1"/>
    <dgm:cxn modelId="{980ED7E3-C06E-460B-800F-B78A6EDFB5E7}" type="presOf" srcId="{1E80CAEF-2DBC-4D51-BED8-D2F9917A6F03}" destId="{B326A4A8-7A11-4A55-9847-C0E47F05EA4F}" srcOrd="0" destOrd="0" presId="urn:microsoft.com/office/officeart/2005/8/layout/list1"/>
    <dgm:cxn modelId="{2ABA052F-8BAD-41BE-B41D-A3F420B9424C}" type="presOf" srcId="{7687F12A-A17C-4644-95FF-68BB2C45BE17}" destId="{7DDE2F2E-E5C5-42A6-B140-8517DD3F2480}" srcOrd="0" destOrd="0" presId="urn:microsoft.com/office/officeart/2005/8/layout/list1"/>
    <dgm:cxn modelId="{1A62A220-BDE8-442B-A3F6-4CD7D519B353}" type="presOf" srcId="{9836325E-0DA7-4321-B894-1D011DD070CB}" destId="{9852DAE6-56C3-49F6-A17B-FD44AC6B49CE}" srcOrd="1" destOrd="0" presId="urn:microsoft.com/office/officeart/2005/8/layout/list1"/>
    <dgm:cxn modelId="{B2A6B2ED-10D7-4FB5-AAD0-E8FF0E65B3E4}" type="presOf" srcId="{5074C415-A2F3-4952-8392-452972461ED0}" destId="{35420535-9E60-421F-8E79-D17E6DF7E369}" srcOrd="0" destOrd="0" presId="urn:microsoft.com/office/officeart/2005/8/layout/list1"/>
    <dgm:cxn modelId="{D6DE6064-18E4-4ED0-84A7-933533E065FE}" type="presOf" srcId="{1E80CAEF-2DBC-4D51-BED8-D2F9917A6F03}" destId="{46E28318-A0FE-49B9-8AC1-CD233F75D59A}" srcOrd="1" destOrd="0" presId="urn:microsoft.com/office/officeart/2005/8/layout/list1"/>
    <dgm:cxn modelId="{DD3540A7-B204-4F04-AA55-65B835FDAFDF}" type="presOf" srcId="{7687F12A-A17C-4644-95FF-68BB2C45BE17}" destId="{3BDCC344-10AF-41AB-8DD3-156D857864AA}" srcOrd="1" destOrd="0" presId="urn:microsoft.com/office/officeart/2005/8/layout/list1"/>
    <dgm:cxn modelId="{D572302B-3850-4B34-9390-D2CE3984C63C}" srcId="{5074C415-A2F3-4952-8392-452972461ED0}" destId="{7687F12A-A17C-4644-95FF-68BB2C45BE17}" srcOrd="1" destOrd="0" parTransId="{98952984-88AE-4459-883F-5721A4859C01}" sibTransId="{66354EC5-658D-41CA-83D3-8133E4A7D76E}"/>
    <dgm:cxn modelId="{B6C4690E-9C09-4C6A-BB12-FFAD205D8E5E}" srcId="{5074C415-A2F3-4952-8392-452972461ED0}" destId="{9836325E-0DA7-4321-B894-1D011DD070CB}" srcOrd="2" destOrd="0" parTransId="{52FFE605-ECBF-4758-A8F1-2EF6FEBDDD0C}" sibTransId="{7602CDF2-6EF9-4C5E-A0FF-22CC5F9FA273}"/>
    <dgm:cxn modelId="{923B276A-37FF-47B7-A3FA-B9D55F0F6955}" srcId="{5074C415-A2F3-4952-8392-452972461ED0}" destId="{1E80CAEF-2DBC-4D51-BED8-D2F9917A6F03}" srcOrd="0" destOrd="0" parTransId="{7647B508-F3DE-4168-B8E5-2AA0FDBB77CA}" sibTransId="{F859C446-7B62-42F1-A141-07F73C6F010C}"/>
    <dgm:cxn modelId="{B73CFAEA-F080-4E36-902C-155512CB6D05}" type="presParOf" srcId="{35420535-9E60-421F-8E79-D17E6DF7E369}" destId="{631EED90-CEB4-40E7-ABD1-73D2AE60E64C}" srcOrd="0" destOrd="0" presId="urn:microsoft.com/office/officeart/2005/8/layout/list1"/>
    <dgm:cxn modelId="{F975CDCA-150C-4E66-8E7C-B3385A7E55CC}" type="presParOf" srcId="{631EED90-CEB4-40E7-ABD1-73D2AE60E64C}" destId="{B326A4A8-7A11-4A55-9847-C0E47F05EA4F}" srcOrd="0" destOrd="0" presId="urn:microsoft.com/office/officeart/2005/8/layout/list1"/>
    <dgm:cxn modelId="{BC0FE147-E2C9-4608-87A9-D3A1B91DCE19}" type="presParOf" srcId="{631EED90-CEB4-40E7-ABD1-73D2AE60E64C}" destId="{46E28318-A0FE-49B9-8AC1-CD233F75D59A}" srcOrd="1" destOrd="0" presId="urn:microsoft.com/office/officeart/2005/8/layout/list1"/>
    <dgm:cxn modelId="{27F70C29-CCA4-4D5D-A79C-0871446E0E9B}" type="presParOf" srcId="{35420535-9E60-421F-8E79-D17E6DF7E369}" destId="{332BA9A8-1C85-47F9-98C9-9C3888CD3C8E}" srcOrd="1" destOrd="0" presId="urn:microsoft.com/office/officeart/2005/8/layout/list1"/>
    <dgm:cxn modelId="{F325F520-B1CC-4A22-86D2-FBAE13CF8444}" type="presParOf" srcId="{35420535-9E60-421F-8E79-D17E6DF7E369}" destId="{3A52E09F-B768-4B47-AE5F-4D3C6671A224}" srcOrd="2" destOrd="0" presId="urn:microsoft.com/office/officeart/2005/8/layout/list1"/>
    <dgm:cxn modelId="{2731A2F0-E75F-428C-96A1-3A3429D62F62}" type="presParOf" srcId="{35420535-9E60-421F-8E79-D17E6DF7E369}" destId="{39AA3FC0-D73C-4D3E-AE21-7666F94FE553}" srcOrd="3" destOrd="0" presId="urn:microsoft.com/office/officeart/2005/8/layout/list1"/>
    <dgm:cxn modelId="{8755313C-8DBA-4606-9D62-2E582B8852B0}" type="presParOf" srcId="{35420535-9E60-421F-8E79-D17E6DF7E369}" destId="{45633A90-0F51-4158-8759-2F7166F90B97}" srcOrd="4" destOrd="0" presId="urn:microsoft.com/office/officeart/2005/8/layout/list1"/>
    <dgm:cxn modelId="{EBB2B8B1-DB81-416C-BEB0-56F01E79ECAC}" type="presParOf" srcId="{45633A90-0F51-4158-8759-2F7166F90B97}" destId="{7DDE2F2E-E5C5-42A6-B140-8517DD3F2480}" srcOrd="0" destOrd="0" presId="urn:microsoft.com/office/officeart/2005/8/layout/list1"/>
    <dgm:cxn modelId="{BDB71B0E-1DFA-44A3-8E5B-81A7427C88CD}" type="presParOf" srcId="{45633A90-0F51-4158-8759-2F7166F90B97}" destId="{3BDCC344-10AF-41AB-8DD3-156D857864AA}" srcOrd="1" destOrd="0" presId="urn:microsoft.com/office/officeart/2005/8/layout/list1"/>
    <dgm:cxn modelId="{E41D4E5D-A13B-4FFF-B015-F039DA1442BD}" type="presParOf" srcId="{35420535-9E60-421F-8E79-D17E6DF7E369}" destId="{EB40475A-575D-4F9D-A274-744CAC478D38}" srcOrd="5" destOrd="0" presId="urn:microsoft.com/office/officeart/2005/8/layout/list1"/>
    <dgm:cxn modelId="{7C1A5497-71F8-4DEE-B2A5-4BCBD24C9B5D}" type="presParOf" srcId="{35420535-9E60-421F-8E79-D17E6DF7E369}" destId="{674B5F5F-D218-4CC6-9E37-2C3104BEFAA7}" srcOrd="6" destOrd="0" presId="urn:microsoft.com/office/officeart/2005/8/layout/list1"/>
    <dgm:cxn modelId="{D0C34453-E422-4643-A1D3-515CAF643DF4}" type="presParOf" srcId="{35420535-9E60-421F-8E79-D17E6DF7E369}" destId="{2D952684-FC86-4A8F-AC07-A56E0382FC2B}" srcOrd="7" destOrd="0" presId="urn:microsoft.com/office/officeart/2005/8/layout/list1"/>
    <dgm:cxn modelId="{38BC6D00-97BA-4478-9FE0-52E20695D0A9}" type="presParOf" srcId="{35420535-9E60-421F-8E79-D17E6DF7E369}" destId="{911744D4-8ABE-46FB-8BF7-CE43BAB5DCD9}" srcOrd="8" destOrd="0" presId="urn:microsoft.com/office/officeart/2005/8/layout/list1"/>
    <dgm:cxn modelId="{D5F17F74-C3E4-4037-A156-4D4BEDEE84AA}" type="presParOf" srcId="{911744D4-8ABE-46FB-8BF7-CE43BAB5DCD9}" destId="{543DF1C1-5FC6-4C18-AD7F-6A387A2C133D}" srcOrd="0" destOrd="0" presId="urn:microsoft.com/office/officeart/2005/8/layout/list1"/>
    <dgm:cxn modelId="{1BC3714B-A20E-41C0-B072-99EC1FF193C1}" type="presParOf" srcId="{911744D4-8ABE-46FB-8BF7-CE43BAB5DCD9}" destId="{9852DAE6-56C3-49F6-A17B-FD44AC6B49CE}" srcOrd="1" destOrd="0" presId="urn:microsoft.com/office/officeart/2005/8/layout/list1"/>
    <dgm:cxn modelId="{F8F9186C-F3F8-4CA2-97E2-F908D7759AB2}" type="presParOf" srcId="{35420535-9E60-421F-8E79-D17E6DF7E369}" destId="{D25EC51D-42CE-4CC7-B806-545A296060A3}" srcOrd="9" destOrd="0" presId="urn:microsoft.com/office/officeart/2005/8/layout/list1"/>
    <dgm:cxn modelId="{5BF56851-E945-4190-9738-7254FBAFA204}" type="presParOf" srcId="{35420535-9E60-421F-8E79-D17E6DF7E369}" destId="{E62BC54E-C489-4D85-8628-C528173DF3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B76A0-5B0C-4407-B5F3-7B03CC0D664A}"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ru-RU"/>
        </a:p>
      </dgm:t>
    </dgm:pt>
    <dgm:pt modelId="{4EE303DF-5FAF-471A-978E-1A0E37F897D8}">
      <dgm:prSet phldrT="[Текст]" custT="1"/>
      <dgm:spPr/>
      <dgm:t>
        <a:bodyPr/>
        <a:lstStyle/>
        <a:p>
          <a:r>
            <a:rPr lang="ru-RU" sz="2000" dirty="0" smtClean="0"/>
            <a:t>Участники одного и того же рынка</a:t>
          </a:r>
          <a:endParaRPr lang="ru-RU" sz="2000" dirty="0"/>
        </a:p>
      </dgm:t>
    </dgm:pt>
    <dgm:pt modelId="{D9CCC6DF-C2FB-4A5C-81A6-EDA3AF1BBB45}" type="parTrans" cxnId="{FC773B25-70AE-4713-B626-57FC85FD181B}">
      <dgm:prSet/>
      <dgm:spPr/>
      <dgm:t>
        <a:bodyPr/>
        <a:lstStyle/>
        <a:p>
          <a:endParaRPr lang="ru-RU"/>
        </a:p>
      </dgm:t>
    </dgm:pt>
    <dgm:pt modelId="{32E522F6-CB63-4B18-8741-2241F0E7F4D5}" type="sibTrans" cxnId="{FC773B25-70AE-4713-B626-57FC85FD181B}">
      <dgm:prSet/>
      <dgm:spPr/>
      <dgm:t>
        <a:bodyPr/>
        <a:lstStyle/>
        <a:p>
          <a:endParaRPr lang="ru-RU"/>
        </a:p>
      </dgm:t>
    </dgm:pt>
    <dgm:pt modelId="{62417752-D62B-4B73-A7C3-CCD89E703A70}">
      <dgm:prSet phldrT="[Текст]" custT="1"/>
      <dgm:spPr/>
      <dgm:t>
        <a:bodyPr/>
        <a:lstStyle/>
        <a:p>
          <a:r>
            <a:rPr lang="ru-RU" sz="2000" dirty="0" smtClean="0"/>
            <a:t>Не конкурируют между собой</a:t>
          </a:r>
          <a:endParaRPr lang="ru-RU" sz="2000" dirty="0"/>
        </a:p>
      </dgm:t>
    </dgm:pt>
    <dgm:pt modelId="{BAA58089-F72F-4712-91A1-D4CAC05FD81C}" type="parTrans" cxnId="{CB43206E-F5D2-4B59-9E61-45F2A3CC7BDB}">
      <dgm:prSet/>
      <dgm:spPr/>
      <dgm:t>
        <a:bodyPr/>
        <a:lstStyle/>
        <a:p>
          <a:endParaRPr lang="ru-RU"/>
        </a:p>
      </dgm:t>
    </dgm:pt>
    <dgm:pt modelId="{2E666110-919C-486F-8D0E-376478041718}" type="sibTrans" cxnId="{CB43206E-F5D2-4B59-9E61-45F2A3CC7BDB}">
      <dgm:prSet/>
      <dgm:spPr/>
      <dgm:t>
        <a:bodyPr/>
        <a:lstStyle/>
        <a:p>
          <a:endParaRPr lang="ru-RU"/>
        </a:p>
      </dgm:t>
    </dgm:pt>
    <dgm:pt modelId="{DFDA1BC7-E798-46F9-B609-2E0BB811C211}" type="pres">
      <dgm:prSet presAssocID="{771B76A0-5B0C-4407-B5F3-7B03CC0D664A}" presName="cycle" presStyleCnt="0">
        <dgm:presLayoutVars>
          <dgm:dir/>
          <dgm:resizeHandles val="exact"/>
        </dgm:presLayoutVars>
      </dgm:prSet>
      <dgm:spPr/>
      <dgm:t>
        <a:bodyPr/>
        <a:lstStyle/>
        <a:p>
          <a:endParaRPr lang="ru-RU"/>
        </a:p>
      </dgm:t>
    </dgm:pt>
    <dgm:pt modelId="{928323C2-1EAE-44E9-B7BE-17C51ADDC4A5}" type="pres">
      <dgm:prSet presAssocID="{4EE303DF-5FAF-471A-978E-1A0E37F897D8}" presName="arrow" presStyleLbl="node1" presStyleIdx="0" presStyleCnt="2">
        <dgm:presLayoutVars>
          <dgm:bulletEnabled val="1"/>
        </dgm:presLayoutVars>
      </dgm:prSet>
      <dgm:spPr/>
      <dgm:t>
        <a:bodyPr/>
        <a:lstStyle/>
        <a:p>
          <a:endParaRPr lang="ru-RU"/>
        </a:p>
      </dgm:t>
    </dgm:pt>
    <dgm:pt modelId="{528CEA87-5554-44A7-9F9D-D51E3A7D6DA6}" type="pres">
      <dgm:prSet presAssocID="{62417752-D62B-4B73-A7C3-CCD89E703A70}" presName="arrow" presStyleLbl="node1" presStyleIdx="1" presStyleCnt="2" custRadScaleRad="100903" custRadScaleInc="-25">
        <dgm:presLayoutVars>
          <dgm:bulletEnabled val="1"/>
        </dgm:presLayoutVars>
      </dgm:prSet>
      <dgm:spPr/>
      <dgm:t>
        <a:bodyPr/>
        <a:lstStyle/>
        <a:p>
          <a:endParaRPr lang="ru-RU"/>
        </a:p>
      </dgm:t>
    </dgm:pt>
  </dgm:ptLst>
  <dgm:cxnLst>
    <dgm:cxn modelId="{FC773B25-70AE-4713-B626-57FC85FD181B}" srcId="{771B76A0-5B0C-4407-B5F3-7B03CC0D664A}" destId="{4EE303DF-5FAF-471A-978E-1A0E37F897D8}" srcOrd="0" destOrd="0" parTransId="{D9CCC6DF-C2FB-4A5C-81A6-EDA3AF1BBB45}" sibTransId="{32E522F6-CB63-4B18-8741-2241F0E7F4D5}"/>
    <dgm:cxn modelId="{CB43206E-F5D2-4B59-9E61-45F2A3CC7BDB}" srcId="{771B76A0-5B0C-4407-B5F3-7B03CC0D664A}" destId="{62417752-D62B-4B73-A7C3-CCD89E703A70}" srcOrd="1" destOrd="0" parTransId="{BAA58089-F72F-4712-91A1-D4CAC05FD81C}" sibTransId="{2E666110-919C-486F-8D0E-376478041718}"/>
    <dgm:cxn modelId="{E26AF9F1-7ECD-4F47-8A4C-30F2D794E36D}" type="presOf" srcId="{771B76A0-5B0C-4407-B5F3-7B03CC0D664A}" destId="{DFDA1BC7-E798-46F9-B609-2E0BB811C211}" srcOrd="0" destOrd="0" presId="urn:microsoft.com/office/officeart/2005/8/layout/arrow1"/>
    <dgm:cxn modelId="{35072609-CEE7-4C7F-9A2D-149AE07327BD}" type="presOf" srcId="{62417752-D62B-4B73-A7C3-CCD89E703A70}" destId="{528CEA87-5554-44A7-9F9D-D51E3A7D6DA6}" srcOrd="0" destOrd="0" presId="urn:microsoft.com/office/officeart/2005/8/layout/arrow1"/>
    <dgm:cxn modelId="{13D419FD-97AD-42AF-98F1-5613099A9408}" type="presOf" srcId="{4EE303DF-5FAF-471A-978E-1A0E37F897D8}" destId="{928323C2-1EAE-44E9-B7BE-17C51ADDC4A5}" srcOrd="0" destOrd="0" presId="urn:microsoft.com/office/officeart/2005/8/layout/arrow1"/>
    <dgm:cxn modelId="{AB0D85A0-5AFB-4A8A-BE50-02EEF2813474}" type="presParOf" srcId="{DFDA1BC7-E798-46F9-B609-2E0BB811C211}" destId="{928323C2-1EAE-44E9-B7BE-17C51ADDC4A5}" srcOrd="0" destOrd="0" presId="urn:microsoft.com/office/officeart/2005/8/layout/arrow1"/>
    <dgm:cxn modelId="{7111BF9F-D8A4-4319-A1BC-53858C07A410}" type="presParOf" srcId="{DFDA1BC7-E798-46F9-B609-2E0BB811C211}" destId="{528CEA87-5554-44A7-9F9D-D51E3A7D6DA6}"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61639-6A61-4D87-AE93-0B7B8A575D25}">
      <dsp:nvSpPr>
        <dsp:cNvPr id="0" name=""/>
        <dsp:cNvSpPr/>
      </dsp:nvSpPr>
      <dsp:spPr>
        <a:xfrm>
          <a:off x="194295" y="254091"/>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МУП г. Рязани ««Рязанское муниципальное предприятие тепловых сетей»</a:t>
          </a:r>
          <a:endParaRPr lang="ru-RU" sz="1800" kern="1200" dirty="0"/>
        </a:p>
      </dsp:txBody>
      <dsp:txXfrm>
        <a:off x="194295" y="254091"/>
        <a:ext cx="3811333" cy="1191041"/>
      </dsp:txXfrm>
    </dsp:sp>
    <dsp:sp modelId="{98F7AF07-6C53-42B3-ADFC-54FDF72DCF02}">
      <dsp:nvSpPr>
        <dsp:cNvPr id="0" name=""/>
        <dsp:cNvSpPr/>
      </dsp:nvSpPr>
      <dsp:spPr>
        <a:xfrm>
          <a:off x="35489" y="82051"/>
          <a:ext cx="833729" cy="12505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05B771-1F74-4745-B473-061101306946}">
      <dsp:nvSpPr>
        <dsp:cNvPr id="0" name=""/>
        <dsp:cNvSpPr/>
      </dsp:nvSpPr>
      <dsp:spPr>
        <a:xfrm>
          <a:off x="4382776" y="254091"/>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МП «Водоканал г. Рязани»</a:t>
          </a:r>
        </a:p>
      </dsp:txBody>
      <dsp:txXfrm>
        <a:off x="4382776" y="254091"/>
        <a:ext cx="3811333" cy="1191041"/>
      </dsp:txXfrm>
    </dsp:sp>
    <dsp:sp modelId="{AB48D8BA-7FDC-481F-B0D4-11EE35C00400}">
      <dsp:nvSpPr>
        <dsp:cNvPr id="0" name=""/>
        <dsp:cNvSpPr/>
      </dsp:nvSpPr>
      <dsp:spPr>
        <a:xfrm>
          <a:off x="4223971" y="82051"/>
          <a:ext cx="833729" cy="12505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C7FEE3-8E09-4749-940D-7C93A93C932C}">
      <dsp:nvSpPr>
        <dsp:cNvPr id="0" name=""/>
        <dsp:cNvSpPr/>
      </dsp:nvSpPr>
      <dsp:spPr>
        <a:xfrm>
          <a:off x="194295" y="1753480"/>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Рязанский филиал ПАО «Ростелеком»</a:t>
          </a:r>
        </a:p>
      </dsp:txBody>
      <dsp:txXfrm>
        <a:off x="194295" y="1753480"/>
        <a:ext cx="3811333" cy="1191041"/>
      </dsp:txXfrm>
    </dsp:sp>
    <dsp:sp modelId="{7BB732E7-F4D1-4568-B604-4089564D24FF}">
      <dsp:nvSpPr>
        <dsp:cNvPr id="0" name=""/>
        <dsp:cNvSpPr/>
      </dsp:nvSpPr>
      <dsp:spPr>
        <a:xfrm>
          <a:off x="35489" y="1581440"/>
          <a:ext cx="833729" cy="12505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5BE40-6652-4055-A91C-4DFFF94D4F85}">
      <dsp:nvSpPr>
        <dsp:cNvPr id="0" name=""/>
        <dsp:cNvSpPr/>
      </dsp:nvSpPr>
      <dsp:spPr>
        <a:xfrm>
          <a:off x="4382776" y="1753480"/>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ОАО «Рязанская энергетическая сбытовая компания»</a:t>
          </a:r>
          <a:endParaRPr lang="ru-RU" sz="1800" kern="1200" dirty="0"/>
        </a:p>
      </dsp:txBody>
      <dsp:txXfrm>
        <a:off x="4382776" y="1753480"/>
        <a:ext cx="3811333" cy="1191041"/>
      </dsp:txXfrm>
    </dsp:sp>
    <dsp:sp modelId="{880931B9-57A7-4D4E-988D-FD614C31217A}">
      <dsp:nvSpPr>
        <dsp:cNvPr id="0" name=""/>
        <dsp:cNvSpPr/>
      </dsp:nvSpPr>
      <dsp:spPr>
        <a:xfrm>
          <a:off x="4223971" y="1581440"/>
          <a:ext cx="833729" cy="12505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E47AF-F7F7-4B38-9AB8-625B185F5DEE}">
      <dsp:nvSpPr>
        <dsp:cNvPr id="0" name=""/>
        <dsp:cNvSpPr/>
      </dsp:nvSpPr>
      <dsp:spPr>
        <a:xfrm>
          <a:off x="194295" y="3252869"/>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ОАО «Рязанская областная электросетевая компания»</a:t>
          </a:r>
          <a:endParaRPr lang="ru-RU" sz="1800" kern="1200" dirty="0"/>
        </a:p>
      </dsp:txBody>
      <dsp:txXfrm>
        <a:off x="194295" y="3252869"/>
        <a:ext cx="3811333" cy="1191041"/>
      </dsp:txXfrm>
    </dsp:sp>
    <dsp:sp modelId="{3EBA226C-2EB9-4DFD-9333-9E8F0708C182}">
      <dsp:nvSpPr>
        <dsp:cNvPr id="0" name=""/>
        <dsp:cNvSpPr/>
      </dsp:nvSpPr>
      <dsp:spPr>
        <a:xfrm>
          <a:off x="35489" y="3080830"/>
          <a:ext cx="833729" cy="12505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8A5E2-EB2A-4A62-B0CA-ABFB51DE8D5E}">
      <dsp:nvSpPr>
        <dsp:cNvPr id="0" name=""/>
        <dsp:cNvSpPr/>
      </dsp:nvSpPr>
      <dsp:spPr>
        <a:xfrm>
          <a:off x="4382776" y="3252869"/>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ПАО «МРСК Центра и Приволжья» (филиал «Рязаньэнерго»)</a:t>
          </a:r>
          <a:endParaRPr lang="ru-RU" sz="1800" kern="1200" dirty="0"/>
        </a:p>
      </dsp:txBody>
      <dsp:txXfrm>
        <a:off x="4382776" y="3252869"/>
        <a:ext cx="3811333" cy="1191041"/>
      </dsp:txXfrm>
    </dsp:sp>
    <dsp:sp modelId="{666D37D5-D3C8-4ACF-A712-6C390CBFC976}">
      <dsp:nvSpPr>
        <dsp:cNvPr id="0" name=""/>
        <dsp:cNvSpPr/>
      </dsp:nvSpPr>
      <dsp:spPr>
        <a:xfrm>
          <a:off x="4223971" y="3080830"/>
          <a:ext cx="833729" cy="1250593"/>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68397-C4CE-4C1C-8B03-6697056B7DD9}">
      <dsp:nvSpPr>
        <dsp:cNvPr id="0" name=""/>
        <dsp:cNvSpPr/>
      </dsp:nvSpPr>
      <dsp:spPr>
        <a:xfrm>
          <a:off x="0" y="28600"/>
          <a:ext cx="8229600"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smtClean="0"/>
            <a:t>Соглашение</a:t>
          </a:r>
          <a:endParaRPr lang="ru-RU" sz="1400" kern="1200" dirty="0"/>
        </a:p>
      </dsp:txBody>
      <dsp:txXfrm>
        <a:off x="58485" y="87085"/>
        <a:ext cx="8112630" cy="1081110"/>
      </dsp:txXfrm>
    </dsp:sp>
    <dsp:sp modelId="{C46D0BE5-084F-4A79-95E0-C0451A516126}">
      <dsp:nvSpPr>
        <dsp:cNvPr id="0" name=""/>
        <dsp:cNvSpPr/>
      </dsp:nvSpPr>
      <dsp:spPr>
        <a:xfrm>
          <a:off x="0" y="1203141"/>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kern="1200" dirty="0" smtClean="0"/>
            <a:t>Если будет доказано, что лицо, совершая действие, рассчитывает на то, что другое лицо совершит аналогичное действие, а другое лицо совершает "встречное" действие в силу действия первого лица</a:t>
          </a:r>
          <a:endParaRPr lang="ru-RU" sz="1600" kern="1200" dirty="0"/>
        </a:p>
      </dsp:txBody>
      <dsp:txXfrm>
        <a:off x="0" y="1203141"/>
        <a:ext cx="8229600" cy="1059840"/>
      </dsp:txXfrm>
    </dsp:sp>
    <dsp:sp modelId="{4BA4AAE0-F0D3-4655-B3B9-F3CA4C4DB8E0}">
      <dsp:nvSpPr>
        <dsp:cNvPr id="0" name=""/>
        <dsp:cNvSpPr/>
      </dsp:nvSpPr>
      <dsp:spPr>
        <a:xfrm>
          <a:off x="0" y="2262981"/>
          <a:ext cx="8229600"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smtClean="0"/>
            <a:t>Согласованные действия</a:t>
          </a:r>
          <a:endParaRPr lang="ru-RU" sz="1400" kern="1200" dirty="0"/>
        </a:p>
      </dsp:txBody>
      <dsp:txXfrm>
        <a:off x="58485" y="2321466"/>
        <a:ext cx="8112630" cy="1081110"/>
      </dsp:txXfrm>
    </dsp:sp>
    <dsp:sp modelId="{E16B632E-281B-4C58-8BD6-AA180A0153DC}">
      <dsp:nvSpPr>
        <dsp:cNvPr id="0" name=""/>
        <dsp:cNvSpPr/>
      </dsp:nvSpPr>
      <dsp:spPr>
        <a:xfrm>
          <a:off x="0" y="3461061"/>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kern="1200" dirty="0" smtClean="0"/>
            <a:t>Если же первое лицо совершает действие, не рассчитывая на то, что "встречное" действие будет совершено другим лицом, либо не знает, какое конкретно действие будет совершено другим лицом</a:t>
          </a:r>
          <a:endParaRPr lang="ru-RU" sz="1600" kern="1200" dirty="0"/>
        </a:p>
      </dsp:txBody>
      <dsp:txXfrm>
        <a:off x="0" y="3461061"/>
        <a:ext cx="8229600"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2E09F-B768-4B47-AE5F-4D3C6671A224}">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E28318-A0FE-49B9-8AC1-CD233F75D59A}">
      <dsp:nvSpPr>
        <dsp:cNvPr id="0" name=""/>
        <dsp:cNvSpPr/>
      </dsp:nvSpPr>
      <dsp:spPr>
        <a:xfrm>
          <a:off x="411480" y="4142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ru-RU" sz="3400" kern="1200" dirty="0" smtClean="0"/>
            <a:t>горизонтальные</a:t>
          </a:r>
          <a:endParaRPr lang="ru-RU" sz="3400" kern="1200" dirty="0"/>
        </a:p>
      </dsp:txBody>
      <dsp:txXfrm>
        <a:off x="460476" y="90417"/>
        <a:ext cx="5662728" cy="905688"/>
      </dsp:txXfrm>
    </dsp:sp>
    <dsp:sp modelId="{674B5F5F-D218-4CC6-9E37-2C3104BEFAA7}">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DCC344-10AF-41AB-8DD3-156D857864AA}">
      <dsp:nvSpPr>
        <dsp:cNvPr id="0" name=""/>
        <dsp:cNvSpPr/>
      </dsp:nvSpPr>
      <dsp:spPr>
        <a:xfrm>
          <a:off x="411480" y="158366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ru-RU" sz="3400" kern="1200" dirty="0" smtClean="0"/>
            <a:t>вертикальные</a:t>
          </a:r>
          <a:endParaRPr lang="ru-RU" sz="3400" kern="1200" dirty="0"/>
        </a:p>
      </dsp:txBody>
      <dsp:txXfrm>
        <a:off x="460476" y="1632657"/>
        <a:ext cx="5662728" cy="905688"/>
      </dsp:txXfrm>
    </dsp:sp>
    <dsp:sp modelId="{E62BC54E-C489-4D85-8628-C528173DF354}">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52DAE6-56C3-49F6-A17B-FD44AC6B49CE}">
      <dsp:nvSpPr>
        <dsp:cNvPr id="0" name=""/>
        <dsp:cNvSpPr/>
      </dsp:nvSpPr>
      <dsp:spPr>
        <a:xfrm>
          <a:off x="411480" y="3125901"/>
          <a:ext cx="576072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ru-RU" sz="3400" kern="1200" dirty="0" smtClean="0"/>
            <a:t>иные</a:t>
          </a:r>
          <a:endParaRPr lang="ru-RU" sz="3400" kern="1200" dirty="0"/>
        </a:p>
      </dsp:txBody>
      <dsp:txXfrm>
        <a:off x="460476" y="3174897"/>
        <a:ext cx="5662728" cy="905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323C2-1EAE-44E9-B7BE-17C51ADDC4A5}">
      <dsp:nvSpPr>
        <dsp:cNvPr id="0" name=""/>
        <dsp:cNvSpPr/>
      </dsp:nvSpPr>
      <dsp:spPr>
        <a:xfrm rot="16200000">
          <a:off x="342" y="304031"/>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Участники одного и того же рынка</a:t>
          </a:r>
          <a:endParaRPr lang="ru-RU" sz="2000" kern="1200" dirty="0"/>
        </a:p>
      </dsp:txBody>
      <dsp:txXfrm rot="5400000">
        <a:off x="685976" y="1283506"/>
        <a:ext cx="3232267" cy="1958950"/>
      </dsp:txXfrm>
    </dsp:sp>
    <dsp:sp modelId="{528CEA87-5554-44A7-9F9D-D51E3A7D6DA6}">
      <dsp:nvSpPr>
        <dsp:cNvPr id="0" name=""/>
        <dsp:cNvSpPr/>
      </dsp:nvSpPr>
      <dsp:spPr>
        <a:xfrm rot="5400000">
          <a:off x="4311699" y="302323"/>
          <a:ext cx="3917900" cy="3917900"/>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Не конкурируют между собой</a:t>
          </a:r>
          <a:endParaRPr lang="ru-RU" sz="2000" kern="1200" dirty="0"/>
        </a:p>
      </dsp:txBody>
      <dsp:txXfrm rot="-5400000">
        <a:off x="4311700" y="1281798"/>
        <a:ext cx="3232267" cy="195895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30.06.2017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30.06.2017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371600" y="3356992"/>
            <a:ext cx="6400800" cy="2281808"/>
          </a:xfrm>
        </p:spPr>
        <p:txBody>
          <a:bodyPr>
            <a:normAutofit/>
          </a:bodyPr>
          <a:lstStyle/>
          <a:p>
            <a:r>
              <a:rPr lang="ru-RU" dirty="0">
                <a:solidFill>
                  <a:schemeClr val="tx1"/>
                </a:solidFill>
                <a:latin typeface="Times New Roman" panose="02020603050405020304" pitchFamily="18" charset="0"/>
                <a:cs typeface="Times New Roman" panose="02020603050405020304" pitchFamily="18" charset="0"/>
              </a:rPr>
              <a:t>Статьи 10, </a:t>
            </a:r>
            <a:r>
              <a:rPr lang="ru-RU" dirty="0" smtClean="0">
                <a:solidFill>
                  <a:schemeClr val="tx1"/>
                </a:solidFill>
                <a:latin typeface="Times New Roman" panose="02020603050405020304" pitchFamily="18" charset="0"/>
                <a:cs typeface="Times New Roman" panose="02020603050405020304" pitchFamily="18" charset="0"/>
              </a:rPr>
              <a:t>11 Федерального закона </a:t>
            </a:r>
            <a:r>
              <a:rPr lang="ru-RU" dirty="0">
                <a:solidFill>
                  <a:schemeClr val="tx1"/>
                </a:solidFill>
                <a:latin typeface="Times New Roman" panose="02020603050405020304" pitchFamily="18" charset="0"/>
                <a:cs typeface="Times New Roman" panose="02020603050405020304" pitchFamily="18" charset="0"/>
              </a:rPr>
              <a:t>от 26.07.2006 N 135-ФЗ </a:t>
            </a:r>
            <a:r>
              <a:rPr lang="ru-RU" dirty="0" smtClean="0">
                <a:solidFill>
                  <a:schemeClr val="tx1"/>
                </a:solidFill>
                <a:latin typeface="Times New Roman" panose="02020603050405020304" pitchFamily="18" charset="0"/>
                <a:cs typeface="Times New Roman" panose="02020603050405020304" pitchFamily="18" charset="0"/>
              </a:rPr>
              <a:t>«О </a:t>
            </a:r>
            <a:r>
              <a:rPr lang="ru-RU" dirty="0">
                <a:solidFill>
                  <a:schemeClr val="tx1"/>
                </a:solidFill>
                <a:latin typeface="Times New Roman" panose="02020603050405020304" pitchFamily="18" charset="0"/>
                <a:cs typeface="Times New Roman" panose="02020603050405020304" pitchFamily="18" charset="0"/>
              </a:rPr>
              <a:t>защите </a:t>
            </a:r>
            <a:r>
              <a:rPr lang="ru-RU" dirty="0" smtClean="0">
                <a:solidFill>
                  <a:schemeClr val="tx1"/>
                </a:solidFill>
                <a:latin typeface="Times New Roman" panose="02020603050405020304" pitchFamily="18" charset="0"/>
                <a:cs typeface="Times New Roman" panose="02020603050405020304" pitchFamily="18" charset="0"/>
              </a:rPr>
              <a:t>конкуренции». </a:t>
            </a:r>
            <a:r>
              <a:rPr lang="ru-RU" dirty="0">
                <a:solidFill>
                  <a:schemeClr val="tx1"/>
                </a:solidFill>
                <a:latin typeface="Times New Roman" panose="02020603050405020304" pitchFamily="18" charset="0"/>
                <a:cs typeface="Times New Roman" panose="02020603050405020304" pitchFamily="18" charset="0"/>
              </a:rPr>
              <a:t>Вопросы теории и правоприменительной практики</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0648"/>
            <a:ext cx="4395787"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00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47500" lnSpcReduction="20000"/>
          </a:bodyPr>
          <a:lstStyle/>
          <a:p>
            <a:r>
              <a:rPr lang="ru-RU" sz="3500" dirty="0"/>
              <a:t>4) экономически или технологически не обоснованные сокращение или прекращение производства товара, если на этот товар имеется спрос или размещены заказы на его поставки при наличии возможности его рентабельного производства, а также если такое сокращение или такое прекращение производства товара прямо не предусмотрено федеральными законами, нормативными правовыми актами Президента Российской Федерации, нормативными правовыми актами Правительства Российской Федерации, нормативными правовыми актами уполномоченных федеральных органов исполнительной власти или судебными актами</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2276872"/>
            <a:ext cx="3960440" cy="2466231"/>
          </a:xfrm>
        </p:spPr>
      </p:pic>
    </p:spTree>
    <p:extLst>
      <p:ext uri="{BB962C8B-B14F-4D97-AF65-F5344CB8AC3E}">
        <p14:creationId xmlns:p14="http://schemas.microsoft.com/office/powerpoint/2010/main" val="261667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47500" lnSpcReduction="20000"/>
          </a:bodyPr>
          <a:lstStyle/>
          <a:p>
            <a:r>
              <a:rPr lang="ru-RU" sz="3500" dirty="0"/>
              <a:t>5) экономически или технологически не обоснованные отказ либо уклонение от заключения договора с отдельными покупателями (заказчиками) в случае наличия возможности производства или поставок соответствующего товара, а также в случае, если такой отказ или такое уклонение прямо не предусмотрены федеральными законами, нормативными правовыми актами Президента Российской Федерации, нормативными правовыми актами Правительства Российской Федерации, нормативными правовыми актами уполномоченных федеральных органов исполнительной власти или судебными </a:t>
            </a:r>
            <a:r>
              <a:rPr lang="ru-RU" sz="3500" dirty="0" smtClean="0"/>
              <a:t>актами</a:t>
            </a:r>
            <a:endParaRPr lang="ru-RU" sz="3500" dirty="0"/>
          </a:p>
          <a:p>
            <a:endParaRPr lang="ru-RU" dirty="0"/>
          </a:p>
        </p:txBody>
      </p:sp>
      <p:sp>
        <p:nvSpPr>
          <p:cNvPr id="4" name="Объект 3"/>
          <p:cNvSpPr>
            <a:spLocks noGrp="1"/>
          </p:cNvSpPr>
          <p:nvPr>
            <p:ph sz="half" idx="2"/>
          </p:nvPr>
        </p:nvSpPr>
        <p:spPr/>
        <p:txBody>
          <a:bodyPr>
            <a:normAutofit fontScale="47500" lnSpcReduction="20000"/>
          </a:bodyPr>
          <a:lstStyle/>
          <a:p>
            <a:r>
              <a:rPr lang="ru-RU" b="1" u="sng" dirty="0" smtClean="0"/>
              <a:t>ПРИМЕРЫ</a:t>
            </a:r>
            <a:r>
              <a:rPr lang="ru-RU" dirty="0" smtClean="0"/>
              <a:t>.</a:t>
            </a:r>
          </a:p>
          <a:p>
            <a:endParaRPr lang="ru-RU" dirty="0"/>
          </a:p>
          <a:p>
            <a:r>
              <a:rPr lang="ru-RU" dirty="0" smtClean="0"/>
              <a:t>Неправомерный </a:t>
            </a:r>
            <a:r>
              <a:rPr lang="ru-RU" dirty="0"/>
              <a:t>отказ в подключении к сетям </a:t>
            </a:r>
            <a:r>
              <a:rPr lang="ru-RU" dirty="0" smtClean="0"/>
              <a:t>электроснабжения</a:t>
            </a:r>
          </a:p>
          <a:p>
            <a:endParaRPr lang="ru-RU" dirty="0"/>
          </a:p>
          <a:p>
            <a:r>
              <a:rPr lang="ru-RU" dirty="0"/>
              <a:t>Прекращение подачи тепловой энергии и горячей воды в арендуемые потребителем </a:t>
            </a:r>
            <a:r>
              <a:rPr lang="ru-RU" dirty="0" smtClean="0"/>
              <a:t>помещения </a:t>
            </a:r>
            <a:r>
              <a:rPr lang="ru-RU" dirty="0"/>
              <a:t>без его надлежащего </a:t>
            </a:r>
            <a:r>
              <a:rPr lang="ru-RU" dirty="0" smtClean="0"/>
              <a:t>уведомления</a:t>
            </a:r>
          </a:p>
        </p:txBody>
      </p:sp>
    </p:spTree>
    <p:extLst>
      <p:ext uri="{BB962C8B-B14F-4D97-AF65-F5344CB8AC3E}">
        <p14:creationId xmlns:p14="http://schemas.microsoft.com/office/powerpoint/2010/main" val="278293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r>
              <a:rPr lang="ru-RU" sz="1800" dirty="0"/>
              <a:t>6) экономически, технологически и иным образом не обоснованное </a:t>
            </a:r>
            <a:r>
              <a:rPr lang="ru-RU" sz="1800" b="1" u="sng" dirty="0"/>
              <a:t>установление различных цен (тарифов) на один и тот же товар</a:t>
            </a:r>
            <a:r>
              <a:rPr lang="ru-RU" sz="1800" dirty="0"/>
              <a:t>, если иное не установлено федеральным </a:t>
            </a:r>
            <a:r>
              <a:rPr lang="ru-RU" sz="1800" dirty="0" smtClean="0"/>
              <a:t>законом</a:t>
            </a:r>
            <a:endParaRPr lang="ru-RU" sz="1800" dirty="0"/>
          </a:p>
          <a:p>
            <a:endParaRPr lang="ru-RU" dirty="0"/>
          </a:p>
        </p:txBody>
      </p:sp>
      <p:sp>
        <p:nvSpPr>
          <p:cNvPr id="4" name="Объект 3"/>
          <p:cNvSpPr>
            <a:spLocks noGrp="1"/>
          </p:cNvSpPr>
          <p:nvPr>
            <p:ph sz="half" idx="2"/>
          </p:nvPr>
        </p:nvSpPr>
        <p:spPr/>
        <p:txBody>
          <a:bodyPr>
            <a:normAutofit/>
          </a:bodyPr>
          <a:lstStyle/>
          <a:p>
            <a:r>
              <a:rPr lang="ru-RU" sz="1800" dirty="0"/>
              <a:t>В соответствии с общим подходом, сформулированным в правоприменительной практике, объектом сравнения должны выступать цены, установленные для покупателей, действующих </a:t>
            </a:r>
            <a:r>
              <a:rPr lang="ru-RU" sz="1800" u="sng" dirty="0"/>
              <a:t>на одном товарном рынке</a:t>
            </a:r>
            <a:r>
              <a:rPr lang="ru-RU" sz="1800" dirty="0" smtClean="0"/>
              <a:t>.</a:t>
            </a:r>
            <a:endParaRPr lang="ru-RU" sz="1800" dirty="0"/>
          </a:p>
          <a:p>
            <a:pPr marL="0" indent="0">
              <a:buNone/>
            </a:pPr>
            <a:r>
              <a:rPr lang="ru-RU" sz="1800" i="1" dirty="0" smtClean="0"/>
              <a:t>      (Определение </a:t>
            </a:r>
            <a:r>
              <a:rPr lang="ru-RU" sz="1800" i="1" dirty="0"/>
              <a:t>ВАС РФ от 17 </a:t>
            </a:r>
            <a:r>
              <a:rPr lang="ru-RU" sz="1800" i="1" dirty="0" smtClean="0"/>
              <a:t>    </a:t>
            </a:r>
          </a:p>
          <a:p>
            <a:pPr marL="0" indent="0">
              <a:buNone/>
            </a:pPr>
            <a:r>
              <a:rPr lang="ru-RU" sz="1800" i="1" dirty="0"/>
              <a:t> </a:t>
            </a:r>
            <a:r>
              <a:rPr lang="ru-RU" sz="1800" i="1" dirty="0" smtClean="0"/>
              <a:t>     октября </a:t>
            </a:r>
            <a:r>
              <a:rPr lang="ru-RU" sz="1800" i="1" dirty="0"/>
              <a:t>2012 г. N 13212/12 по делу </a:t>
            </a:r>
            <a:r>
              <a:rPr lang="ru-RU" sz="1800" i="1" dirty="0" smtClean="0"/>
              <a:t> </a:t>
            </a:r>
          </a:p>
          <a:p>
            <a:pPr marL="0" indent="0">
              <a:buNone/>
            </a:pPr>
            <a:r>
              <a:rPr lang="ru-RU" sz="1800" i="1" dirty="0"/>
              <a:t> </a:t>
            </a:r>
            <a:r>
              <a:rPr lang="ru-RU" sz="1800" i="1" dirty="0" smtClean="0"/>
              <a:t>     N </a:t>
            </a:r>
            <a:r>
              <a:rPr lang="ru-RU" sz="1800" i="1" dirty="0"/>
              <a:t>А40-67276/11-149-391)</a:t>
            </a:r>
          </a:p>
          <a:p>
            <a:endParaRPr lang="ru-RU" dirty="0"/>
          </a:p>
        </p:txBody>
      </p:sp>
    </p:spTree>
    <p:extLst>
      <p:ext uri="{BB962C8B-B14F-4D97-AF65-F5344CB8AC3E}">
        <p14:creationId xmlns:p14="http://schemas.microsoft.com/office/powerpoint/2010/main" val="22089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a:xfrm>
            <a:off x="457200" y="1196752"/>
            <a:ext cx="4038600" cy="4929411"/>
          </a:xfrm>
        </p:spPr>
        <p:txBody>
          <a:bodyPr>
            <a:normAutofit fontScale="32500" lnSpcReduction="20000"/>
          </a:bodyPr>
          <a:lstStyle/>
          <a:p>
            <a:r>
              <a:rPr lang="ru-RU" sz="3700" dirty="0">
                <a:latin typeface="Times New Roman" panose="02020603050405020304" pitchFamily="18" charset="0"/>
                <a:cs typeface="Times New Roman" panose="02020603050405020304" pitchFamily="18" charset="0"/>
              </a:rPr>
              <a:t>Законом </a:t>
            </a:r>
            <a:r>
              <a:rPr lang="ru-RU" sz="3700" b="1" u="sng" dirty="0">
                <a:latin typeface="Times New Roman" panose="02020603050405020304" pitchFamily="18" charset="0"/>
                <a:cs typeface="Times New Roman" panose="02020603050405020304" pitchFamily="18" charset="0"/>
              </a:rPr>
              <a:t>не установлены четкие критерии оценки </a:t>
            </a:r>
            <a:r>
              <a:rPr lang="ru-RU" sz="3700" dirty="0">
                <a:latin typeface="Times New Roman" panose="02020603050405020304" pitchFamily="18" charset="0"/>
                <a:cs typeface="Times New Roman" panose="02020603050405020304" pitchFamily="18" charset="0"/>
              </a:rPr>
              <a:t>того или иного обоснования разницы в ценах в качестве надлежащего.</a:t>
            </a:r>
          </a:p>
          <a:p>
            <a:r>
              <a:rPr lang="ru-RU" sz="3700" dirty="0">
                <a:latin typeface="Times New Roman" panose="02020603050405020304" pitchFamily="18" charset="0"/>
                <a:cs typeface="Times New Roman" panose="02020603050405020304" pitchFamily="18" charset="0"/>
              </a:rPr>
              <a:t>В связи с этим в данном вопросе большая роль отводится судебной практике и административной практике антимонопольных органов.</a:t>
            </a:r>
          </a:p>
          <a:p>
            <a:endParaRPr lang="ru-RU" sz="3700" dirty="0">
              <a:latin typeface="Times New Roman" panose="02020603050405020304" pitchFamily="18" charset="0"/>
              <a:cs typeface="Times New Roman" panose="02020603050405020304" pitchFamily="18" charset="0"/>
            </a:endParaRPr>
          </a:p>
          <a:p>
            <a:r>
              <a:rPr lang="ru-RU" sz="3700" dirty="0">
                <a:latin typeface="Times New Roman" panose="02020603050405020304" pitchFamily="18" charset="0"/>
                <a:cs typeface="Times New Roman" panose="02020603050405020304" pitchFamily="18" charset="0"/>
              </a:rPr>
              <a:t>Так, безусловным </a:t>
            </a:r>
            <a:r>
              <a:rPr lang="ru-RU" sz="3700" b="1" u="sng" dirty="0">
                <a:latin typeface="Times New Roman" panose="02020603050405020304" pitchFamily="18" charset="0"/>
                <a:cs typeface="Times New Roman" panose="02020603050405020304" pitchFamily="18" charset="0"/>
              </a:rPr>
              <a:t>обоснованием </a:t>
            </a:r>
            <a:r>
              <a:rPr lang="ru-RU" sz="3700" dirty="0">
                <a:latin typeface="Times New Roman" panose="02020603050405020304" pitchFamily="18" charset="0"/>
                <a:cs typeface="Times New Roman" panose="02020603050405020304" pitchFamily="18" charset="0"/>
              </a:rPr>
              <a:t>установления различных цен является разный уровень затрат продавца в связи с производством/реализацией товара различным потребителям, который может являться следствием, в частности, таких различных условий, как:</a:t>
            </a:r>
          </a:p>
          <a:p>
            <a:r>
              <a:rPr lang="ru-RU" sz="3700" dirty="0">
                <a:latin typeface="Times New Roman" panose="02020603050405020304" pitchFamily="18" charset="0"/>
                <a:cs typeface="Times New Roman" panose="02020603050405020304" pitchFamily="18" charset="0"/>
              </a:rPr>
              <a:t>- различный объем и ритмичность поставок закупаемого товара;</a:t>
            </a:r>
          </a:p>
          <a:p>
            <a:r>
              <a:rPr lang="ru-RU" sz="3700" dirty="0">
                <a:latin typeface="Times New Roman" panose="02020603050405020304" pitchFamily="18" charset="0"/>
                <a:cs typeface="Times New Roman" panose="02020603050405020304" pitchFamily="18" charset="0"/>
              </a:rPr>
              <a:t>- разница в затратах, связанных с доставкой товара (железнодорожные и иные тарифы, таможенное  оформление и уплата таможенных пошлин);</a:t>
            </a:r>
          </a:p>
          <a:p>
            <a:r>
              <a:rPr lang="ru-RU" sz="3700" dirty="0">
                <a:latin typeface="Times New Roman" panose="02020603050405020304" pitchFamily="18" charset="0"/>
                <a:cs typeface="Times New Roman" panose="02020603050405020304" pitchFamily="18" charset="0"/>
              </a:rPr>
              <a:t>- различие в качественных характеристиках товара (различия в себестоимости, а также особенности способа (технологии) производства);</a:t>
            </a:r>
          </a:p>
          <a:p>
            <a:r>
              <a:rPr lang="ru-RU" sz="3700" dirty="0">
                <a:latin typeface="Times New Roman" panose="02020603050405020304" pitchFamily="18" charset="0"/>
                <a:cs typeface="Times New Roman" panose="02020603050405020304" pitchFamily="18" charset="0"/>
              </a:rPr>
              <a:t>- условия оплаты - предоплата или отсрочка платежа;</a:t>
            </a:r>
          </a:p>
          <a:p>
            <a:r>
              <a:rPr lang="ru-RU" sz="3700" dirty="0">
                <a:latin typeface="Times New Roman" panose="02020603050405020304" pitchFamily="18" charset="0"/>
                <a:cs typeface="Times New Roman" panose="02020603050405020304" pitchFamily="18" charset="0"/>
              </a:rPr>
              <a:t>- прочие условия.</a:t>
            </a:r>
          </a:p>
          <a:p>
            <a:endParaRPr lang="ru-RU" dirty="0"/>
          </a:p>
        </p:txBody>
      </p:sp>
      <p:sp>
        <p:nvSpPr>
          <p:cNvPr id="4" name="Объект 3"/>
          <p:cNvSpPr>
            <a:spLocks noGrp="1"/>
          </p:cNvSpPr>
          <p:nvPr>
            <p:ph sz="half" idx="2"/>
          </p:nvPr>
        </p:nvSpPr>
        <p:spPr>
          <a:xfrm>
            <a:off x="4648200" y="1268760"/>
            <a:ext cx="4038600" cy="4857403"/>
          </a:xfrm>
        </p:spPr>
        <p:txBody>
          <a:bodyPr>
            <a:normAutofit fontScale="32500" lnSpcReduction="20000"/>
          </a:bodyPr>
          <a:lstStyle/>
          <a:p>
            <a:r>
              <a:rPr lang="ru-RU" sz="4300" b="1" u="sng" dirty="0" smtClean="0">
                <a:latin typeface="Times New Roman" panose="02020603050405020304" pitchFamily="18" charset="0"/>
                <a:cs typeface="Times New Roman" panose="02020603050405020304" pitchFamily="18" charset="0"/>
              </a:rPr>
              <a:t>ПРИМЕРЫ.</a:t>
            </a:r>
            <a:r>
              <a:rPr lang="ru-RU" sz="4300" dirty="0" smtClean="0">
                <a:latin typeface="Times New Roman" panose="02020603050405020304" pitchFamily="18" charset="0"/>
                <a:cs typeface="Times New Roman" panose="02020603050405020304" pitchFamily="18" charset="0"/>
              </a:rPr>
              <a:t> </a:t>
            </a:r>
            <a:endParaRPr lang="ru-RU" sz="4300" dirty="0">
              <a:latin typeface="Times New Roman" panose="02020603050405020304" pitchFamily="18" charset="0"/>
              <a:cs typeface="Times New Roman" panose="02020603050405020304" pitchFamily="18" charset="0"/>
            </a:endParaRPr>
          </a:p>
          <a:p>
            <a:r>
              <a:rPr lang="ru-RU" sz="4300" dirty="0" smtClean="0">
                <a:latin typeface="Times New Roman" panose="02020603050405020304" pitchFamily="18" charset="0"/>
                <a:cs typeface="Times New Roman" panose="02020603050405020304" pitchFamily="18" charset="0"/>
              </a:rPr>
              <a:t>На практике поведение хозяйствующего субъекта признано правомерным, когда  установленная им разница </a:t>
            </a:r>
            <a:r>
              <a:rPr lang="ru-RU" sz="4300" dirty="0">
                <a:latin typeface="Times New Roman" panose="02020603050405020304" pitchFamily="18" charset="0"/>
                <a:cs typeface="Times New Roman" panose="02020603050405020304" pitchFamily="18" charset="0"/>
              </a:rPr>
              <a:t>в тарифах за кабельное телевидение была обусловлена </a:t>
            </a:r>
            <a:r>
              <a:rPr lang="ru-RU" sz="4300" dirty="0" smtClean="0">
                <a:latin typeface="Times New Roman" panose="02020603050405020304" pitchFamily="18" charset="0"/>
                <a:cs typeface="Times New Roman" panose="02020603050405020304" pitchFamily="18" charset="0"/>
              </a:rPr>
              <a:t>разным количеством </a:t>
            </a:r>
            <a:r>
              <a:rPr lang="ru-RU" sz="4300" dirty="0">
                <a:latin typeface="Times New Roman" panose="02020603050405020304" pitchFamily="18" charset="0"/>
                <a:cs typeface="Times New Roman" panose="02020603050405020304" pitchFamily="18" charset="0"/>
              </a:rPr>
              <a:t>транслируемых каналов, а также их качеством (более дорогие и высокорейтинговые </a:t>
            </a:r>
            <a:r>
              <a:rPr lang="ru-RU" sz="4300" dirty="0" smtClean="0">
                <a:latin typeface="Times New Roman" panose="02020603050405020304" pitchFamily="18" charset="0"/>
                <a:cs typeface="Times New Roman" panose="02020603050405020304" pitchFamily="18" charset="0"/>
              </a:rPr>
              <a:t>каналы либо </a:t>
            </a:r>
            <a:r>
              <a:rPr lang="ru-RU" sz="4300" dirty="0">
                <a:latin typeface="Times New Roman" panose="02020603050405020304" pitchFamily="18" charset="0"/>
                <a:cs typeface="Times New Roman" panose="02020603050405020304" pitchFamily="18" charset="0"/>
              </a:rPr>
              <a:t>недорогие каналы).</a:t>
            </a:r>
          </a:p>
          <a:p>
            <a:endParaRPr lang="ru-RU" sz="4300" dirty="0" smtClean="0">
              <a:latin typeface="Times New Roman" panose="02020603050405020304" pitchFamily="18" charset="0"/>
              <a:cs typeface="Times New Roman" panose="02020603050405020304" pitchFamily="18" charset="0"/>
            </a:endParaRPr>
          </a:p>
          <a:p>
            <a:r>
              <a:rPr lang="ru-RU" sz="4300" dirty="0" smtClean="0">
                <a:latin typeface="Times New Roman" panose="02020603050405020304" pitchFamily="18" charset="0"/>
                <a:cs typeface="Times New Roman" panose="02020603050405020304" pitchFamily="18" charset="0"/>
              </a:rPr>
              <a:t>Обоснованным признано </a:t>
            </a:r>
            <a:r>
              <a:rPr lang="ru-RU" sz="4300" dirty="0">
                <a:latin typeface="Times New Roman" panose="02020603050405020304" pitchFamily="18" charset="0"/>
                <a:cs typeface="Times New Roman" panose="02020603050405020304" pitchFamily="18" charset="0"/>
              </a:rPr>
              <a:t>установление различных цен на операционную систему в зависимости от того, на компьютер какой категории мощности она </a:t>
            </a:r>
            <a:r>
              <a:rPr lang="ru-RU" sz="4300" dirty="0" smtClean="0">
                <a:latin typeface="Times New Roman" panose="02020603050405020304" pitchFamily="18" charset="0"/>
                <a:cs typeface="Times New Roman" panose="02020603050405020304" pitchFamily="18" charset="0"/>
              </a:rPr>
              <a:t>была установлена </a:t>
            </a:r>
            <a:r>
              <a:rPr lang="ru-RU" sz="4300" dirty="0">
                <a:latin typeface="Times New Roman" panose="02020603050405020304" pitchFamily="18" charset="0"/>
                <a:cs typeface="Times New Roman" panose="02020603050405020304" pitchFamily="18" charset="0"/>
              </a:rPr>
              <a:t>производителем </a:t>
            </a:r>
          </a:p>
          <a:p>
            <a:endParaRPr lang="ru-RU" dirty="0"/>
          </a:p>
        </p:txBody>
      </p:sp>
    </p:spTree>
    <p:extLst>
      <p:ext uri="{BB962C8B-B14F-4D97-AF65-F5344CB8AC3E}">
        <p14:creationId xmlns:p14="http://schemas.microsoft.com/office/powerpoint/2010/main" val="305010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419646"/>
          </a:xfrm>
        </p:spPr>
        <p:txBody>
          <a:bodyPr/>
          <a:lstStyle/>
          <a:p>
            <a:endParaRPr lang="ru-RU" dirty="0"/>
          </a:p>
        </p:txBody>
      </p:sp>
      <p:sp>
        <p:nvSpPr>
          <p:cNvPr id="3" name="Объект 2"/>
          <p:cNvSpPr>
            <a:spLocks noGrp="1"/>
          </p:cNvSpPr>
          <p:nvPr>
            <p:ph idx="1"/>
          </p:nvPr>
        </p:nvSpPr>
        <p:spPr>
          <a:xfrm>
            <a:off x="4932040" y="980728"/>
            <a:ext cx="3754760" cy="5145435"/>
          </a:xfrm>
        </p:spPr>
        <p:txBody>
          <a:bodyPr>
            <a:normAutofit fontScale="55000" lnSpcReduction="20000"/>
          </a:bodyPr>
          <a:lstStyle/>
          <a:p>
            <a:pPr marL="0" indent="0">
              <a:buNone/>
            </a:pPr>
            <a:r>
              <a:rPr lang="ru-RU" sz="2900" dirty="0">
                <a:latin typeface="Times New Roman" panose="02020603050405020304" pitchFamily="18" charset="0"/>
                <a:cs typeface="Times New Roman" panose="02020603050405020304" pitchFamily="18" charset="0"/>
              </a:rPr>
              <a:t>Единственным нормативным документом ФАС России, который может быть использован в случаях, требующих анализа и оценки цен на финансовые услуги, является </a:t>
            </a:r>
            <a:r>
              <a:rPr lang="ru-RU" sz="2900" b="1" u="sng" dirty="0">
                <a:latin typeface="Times New Roman" panose="02020603050405020304" pitchFamily="18" charset="0"/>
                <a:cs typeface="Times New Roman" panose="02020603050405020304" pitchFamily="18" charset="0"/>
              </a:rPr>
              <a:t>Методика определения необоснованно высокой и необоснованно низкой цены услуги кредитной организации</a:t>
            </a:r>
            <a:r>
              <a:rPr lang="ru-RU" sz="2900" dirty="0">
                <a:latin typeface="Times New Roman" panose="02020603050405020304" pitchFamily="18" charset="0"/>
                <a:cs typeface="Times New Roman" panose="02020603050405020304" pitchFamily="18" charset="0"/>
              </a:rPr>
              <a:t>, утвержденная Приказом ФАС России от 24 августа 2012 г. N 548 по согласованию с ЦБ РФ.</a:t>
            </a:r>
          </a:p>
          <a:p>
            <a:pPr marL="0" indent="0">
              <a:buNone/>
            </a:pPr>
            <a:endParaRPr lang="ru-RU" sz="2900" dirty="0">
              <a:latin typeface="Times New Roman" panose="02020603050405020304" pitchFamily="18" charset="0"/>
              <a:cs typeface="Times New Roman" panose="02020603050405020304" pitchFamily="18" charset="0"/>
            </a:endParaRPr>
          </a:p>
          <a:p>
            <a:pPr marL="0" indent="0">
              <a:buNone/>
            </a:pPr>
            <a:r>
              <a:rPr lang="ru-RU" sz="2900" dirty="0">
                <a:latin typeface="Times New Roman" panose="02020603050405020304" pitchFamily="18" charset="0"/>
                <a:cs typeface="Times New Roman" panose="02020603050405020304" pitchFamily="18" charset="0"/>
              </a:rPr>
              <a:t>Методика определяет базовые критерии и методы выявления необоснованно высокой, необоснованно низкой цены банковской услуги занимающей доминирующее положение кредитной</a:t>
            </a:r>
          </a:p>
          <a:p>
            <a:pPr marL="0" indent="0">
              <a:buNone/>
            </a:pPr>
            <a:r>
              <a:rPr lang="ru-RU" sz="2900" dirty="0">
                <a:latin typeface="Times New Roman" panose="02020603050405020304" pitchFamily="18" charset="0"/>
                <a:cs typeface="Times New Roman" panose="02020603050405020304" pitchFamily="18" charset="0"/>
              </a:rPr>
              <a:t>организации через установление существенного отличия исследуемой цены банковской услуги от конкурентной цены такой услуги.</a:t>
            </a:r>
          </a:p>
          <a:p>
            <a:pPr marL="0" indent="0">
              <a:buNone/>
            </a:pPr>
            <a:endParaRPr lang="ru-RU" dirty="0"/>
          </a:p>
        </p:txBody>
      </p:sp>
      <p:sp>
        <p:nvSpPr>
          <p:cNvPr id="4" name="Текст 3"/>
          <p:cNvSpPr>
            <a:spLocks noGrp="1"/>
          </p:cNvSpPr>
          <p:nvPr>
            <p:ph type="body" sz="half" idx="2"/>
          </p:nvPr>
        </p:nvSpPr>
        <p:spPr>
          <a:xfrm>
            <a:off x="457200" y="980728"/>
            <a:ext cx="4474840" cy="5145435"/>
          </a:xfrm>
        </p:spPr>
        <p:txBody>
          <a:bodyPr/>
          <a:lstStyle/>
          <a:p>
            <a:r>
              <a:rPr lang="ru-RU" b="1" u="sng" dirty="0">
                <a:latin typeface="Times New Roman" panose="02020603050405020304" pitchFamily="18" charset="0"/>
                <a:cs typeface="Times New Roman" panose="02020603050405020304" pitchFamily="18" charset="0"/>
              </a:rPr>
              <a:t>7) установление финансовой организацией необоснованно высокой или необоснованно низкой цены финансовой услуги</a:t>
            </a:r>
            <a:r>
              <a:rPr lang="ru-RU" b="1" u="sng" dirty="0" smtClean="0">
                <a:latin typeface="Times New Roman" panose="02020603050405020304" pitchFamily="18" charset="0"/>
                <a:cs typeface="Times New Roman" panose="02020603050405020304" pitchFamily="18" charset="0"/>
              </a:rPr>
              <a:t>;</a:t>
            </a:r>
          </a:p>
          <a:p>
            <a:endParaRPr lang="ru-RU" dirty="0"/>
          </a:p>
          <a:p>
            <a:endParaRPr lang="ru-RU" dirty="0"/>
          </a:p>
          <a:p>
            <a:endParaRPr lang="ru-RU" dirty="0"/>
          </a:p>
        </p:txBody>
      </p:sp>
    </p:spTree>
    <p:extLst>
      <p:ext uri="{BB962C8B-B14F-4D97-AF65-F5344CB8AC3E}">
        <p14:creationId xmlns:p14="http://schemas.microsoft.com/office/powerpoint/2010/main" val="48979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75630"/>
          </a:xfrm>
        </p:spPr>
        <p:txBody>
          <a:bodyPr>
            <a:normAutofit fontScale="90000"/>
          </a:bodyPr>
          <a:lstStyle/>
          <a:p>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1700809"/>
            <a:ext cx="3537967" cy="3456384"/>
          </a:xfrm>
        </p:spPr>
      </p:pic>
      <p:sp>
        <p:nvSpPr>
          <p:cNvPr id="4" name="Текст 3"/>
          <p:cNvSpPr>
            <a:spLocks noGrp="1"/>
          </p:cNvSpPr>
          <p:nvPr>
            <p:ph type="body" sz="half" idx="2"/>
          </p:nvPr>
        </p:nvSpPr>
        <p:spPr>
          <a:xfrm>
            <a:off x="457200" y="692696"/>
            <a:ext cx="4402832" cy="5433467"/>
          </a:xfrm>
        </p:spPr>
        <p:txBody>
          <a:bodyPr/>
          <a:lstStyle/>
          <a:p>
            <a:endParaRPr lang="ru-RU" sz="1600" b="1" u="sng" dirty="0" smtClean="0"/>
          </a:p>
          <a:p>
            <a:endParaRPr lang="ru-RU" sz="1600" b="1" u="sng" dirty="0"/>
          </a:p>
          <a:p>
            <a:endParaRPr lang="ru-RU" sz="1600" b="1" u="sng" dirty="0" smtClean="0"/>
          </a:p>
          <a:p>
            <a:r>
              <a:rPr lang="ru-RU" sz="1600" b="1" u="sng" dirty="0" smtClean="0">
                <a:latin typeface="Times New Roman" panose="02020603050405020304" pitchFamily="18" charset="0"/>
                <a:cs typeface="Times New Roman" panose="02020603050405020304" pitchFamily="18" charset="0"/>
              </a:rPr>
              <a:t>8</a:t>
            </a:r>
            <a:r>
              <a:rPr lang="ru-RU" sz="1600" b="1" u="sng" dirty="0">
                <a:latin typeface="Times New Roman" panose="02020603050405020304" pitchFamily="18" charset="0"/>
                <a:cs typeface="Times New Roman" panose="02020603050405020304" pitchFamily="18" charset="0"/>
              </a:rPr>
              <a:t>) создание дискриминационных </a:t>
            </a:r>
            <a:r>
              <a:rPr lang="ru-RU" sz="1600" b="1" u="sng" dirty="0" smtClean="0">
                <a:latin typeface="Times New Roman" panose="02020603050405020304" pitchFamily="18" charset="0"/>
                <a:cs typeface="Times New Roman" panose="02020603050405020304" pitchFamily="18" charset="0"/>
              </a:rPr>
              <a:t>условий</a:t>
            </a:r>
            <a:endParaRPr lang="ru-RU" sz="1600" b="1" u="sng"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b="1" u="sng" dirty="0" smtClean="0">
                <a:latin typeface="Times New Roman" panose="02020603050405020304" pitchFamily="18" charset="0"/>
                <a:cs typeface="Times New Roman" panose="02020603050405020304" pitchFamily="18" charset="0"/>
              </a:rPr>
              <a:t>ПРИМЕР</a:t>
            </a: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целях продвижения продукции поставщикам оказывают одинаковые по содержанию и объему услуги. Если размер платы за них торговая сеть установит в процентах от товарооборота, разные поставщики заплатят разные суммы за одну и ту же услугу. </a:t>
            </a:r>
          </a:p>
          <a:p>
            <a:r>
              <a:rPr lang="ru-RU" dirty="0" smtClean="0">
                <a:latin typeface="Times New Roman" panose="02020603050405020304" pitchFamily="18" charset="0"/>
                <a:cs typeface="Times New Roman" panose="02020603050405020304" pitchFamily="18" charset="0"/>
              </a:rPr>
              <a:t>(Письмо </a:t>
            </a:r>
            <a:r>
              <a:rPr lang="ru-RU" dirty="0">
                <a:latin typeface="Times New Roman" panose="02020603050405020304" pitchFamily="18" charset="0"/>
                <a:cs typeface="Times New Roman" panose="02020603050405020304" pitchFamily="18" charset="0"/>
              </a:rPr>
              <a:t>ФАС России от 22.07.2016 N </a:t>
            </a:r>
            <a:r>
              <a:rPr lang="ru-RU" dirty="0" smtClean="0">
                <a:latin typeface="Times New Roman" panose="02020603050405020304" pitchFamily="18" charset="0"/>
                <a:cs typeface="Times New Roman" panose="02020603050405020304" pitchFamily="18" charset="0"/>
              </a:rPr>
              <a:t>АК/50406/16)</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3619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62500" lnSpcReduction="20000"/>
          </a:bodyPr>
          <a:lstStyle/>
          <a:p>
            <a:r>
              <a:rPr lang="ru-RU" sz="2500" b="1" u="sng" dirty="0"/>
              <a:t>9) создание препятствий доступу на товарный рынок или выходу из товарного рынка другим хозяйствующим </a:t>
            </a:r>
            <a:r>
              <a:rPr lang="ru-RU" sz="2500" b="1" u="sng" dirty="0" smtClean="0"/>
              <a:t>субъектам</a:t>
            </a:r>
            <a:endParaRPr lang="ru-RU" sz="2500" b="1" u="sng" dirty="0"/>
          </a:p>
          <a:p>
            <a:endParaRPr lang="ru-RU" dirty="0"/>
          </a:p>
        </p:txBody>
      </p:sp>
      <p:sp>
        <p:nvSpPr>
          <p:cNvPr id="4" name="Объект 3"/>
          <p:cNvSpPr>
            <a:spLocks noGrp="1"/>
          </p:cNvSpPr>
          <p:nvPr>
            <p:ph sz="half" idx="2"/>
          </p:nvPr>
        </p:nvSpPr>
        <p:spPr/>
        <p:txBody>
          <a:bodyPr>
            <a:normAutofit fontScale="62500" lnSpcReduction="20000"/>
          </a:bodyPr>
          <a:lstStyle/>
          <a:p>
            <a:r>
              <a:rPr lang="ru-RU" dirty="0"/>
              <a:t>27.04.2010 ФАС России признала ОАО «Газпром» нарушившим ч. 1 ст. </a:t>
            </a:r>
            <a:r>
              <a:rPr lang="ru-RU" dirty="0" smtClean="0"/>
              <a:t>10 Закона </a:t>
            </a:r>
            <a:r>
              <a:rPr lang="ru-RU" dirty="0"/>
              <a:t>о защите конкуренции. Нарушение выразилось в </a:t>
            </a:r>
            <a:r>
              <a:rPr lang="ru-RU" dirty="0" smtClean="0"/>
              <a:t>несвоевременном  рассмотрении </a:t>
            </a:r>
            <a:r>
              <a:rPr lang="ru-RU" dirty="0"/>
              <a:t>заявок независимого поставщика природного газа ООО «</a:t>
            </a:r>
            <a:r>
              <a:rPr lang="ru-RU" dirty="0" err="1" smtClean="0"/>
              <a:t>ГазЭнерго</a:t>
            </a:r>
            <a:r>
              <a:rPr lang="ru-RU" dirty="0" smtClean="0"/>
              <a:t>-Альянс</a:t>
            </a:r>
            <a:r>
              <a:rPr lang="ru-RU" dirty="0"/>
              <a:t>» на получение доступа к газотранспортной системе (ГТС) </a:t>
            </a:r>
            <a:r>
              <a:rPr lang="ru-RU" dirty="0" smtClean="0"/>
              <a:t>ОАО «Газпром</a:t>
            </a:r>
            <a:r>
              <a:rPr lang="ru-RU" dirty="0"/>
              <a:t>». В результате этого не были надлежащим образом оформлены </a:t>
            </a:r>
            <a:r>
              <a:rPr lang="ru-RU" dirty="0" smtClean="0"/>
              <a:t>договорные </a:t>
            </a:r>
            <a:r>
              <a:rPr lang="ru-RU" dirty="0"/>
              <a:t>отношения о транспортировке газа. Действия ОАО «Газпром» </a:t>
            </a:r>
            <a:r>
              <a:rPr lang="ru-RU" dirty="0" smtClean="0"/>
              <a:t>повлекли ущемление </a:t>
            </a:r>
            <a:r>
              <a:rPr lang="ru-RU" dirty="0"/>
              <a:t>интересов ООО «</a:t>
            </a:r>
            <a:r>
              <a:rPr lang="ru-RU" dirty="0" err="1"/>
              <a:t>ГазЭнерго</a:t>
            </a:r>
            <a:r>
              <a:rPr lang="ru-RU" dirty="0"/>
              <a:t>-Альянс».</a:t>
            </a:r>
          </a:p>
        </p:txBody>
      </p:sp>
    </p:spTree>
    <p:extLst>
      <p:ext uri="{BB962C8B-B14F-4D97-AF65-F5344CB8AC3E}">
        <p14:creationId xmlns:p14="http://schemas.microsoft.com/office/powerpoint/2010/main" val="400004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62500" lnSpcReduction="20000"/>
          </a:bodyPr>
          <a:lstStyle/>
          <a:p>
            <a:r>
              <a:rPr lang="ru-RU" sz="2600" b="1" u="sng" dirty="0">
                <a:latin typeface="Times New Roman" panose="02020603050405020304" pitchFamily="18" charset="0"/>
                <a:cs typeface="Times New Roman" panose="02020603050405020304" pitchFamily="18" charset="0"/>
              </a:rPr>
              <a:t>10) нарушение установленного нормативными правовыми актами порядка ценообразования</a:t>
            </a:r>
            <a:r>
              <a:rPr lang="ru-RU" sz="2600" b="1" u="sng" dirty="0" smtClean="0">
                <a:latin typeface="Times New Roman" panose="02020603050405020304" pitchFamily="18" charset="0"/>
                <a:cs typeface="Times New Roman" panose="02020603050405020304" pitchFamily="18" charset="0"/>
              </a:rPr>
              <a:t>;</a:t>
            </a:r>
          </a:p>
          <a:p>
            <a:endParaRPr lang="ru-RU" sz="2600" b="1" u="sng" dirty="0">
              <a:latin typeface="Times New Roman" panose="02020603050405020304" pitchFamily="18" charset="0"/>
              <a:cs typeface="Times New Roman" panose="02020603050405020304" pitchFamily="18" charset="0"/>
            </a:endParaRPr>
          </a:p>
          <a:p>
            <a:r>
              <a:rPr lang="ru-RU" sz="2600" dirty="0">
                <a:latin typeface="Times New Roman" panose="02020603050405020304" pitchFamily="18" charset="0"/>
                <a:cs typeface="Times New Roman" panose="02020603050405020304" pitchFamily="18" charset="0"/>
              </a:rPr>
              <a:t>П</a:t>
            </a:r>
            <a:r>
              <a:rPr lang="ru-RU" sz="2600" dirty="0" smtClean="0">
                <a:latin typeface="Times New Roman" panose="02020603050405020304" pitchFamily="18" charset="0"/>
                <a:cs typeface="Times New Roman" panose="02020603050405020304" pitchFamily="18" charset="0"/>
              </a:rPr>
              <a:t>рименяется </a:t>
            </a:r>
            <a:r>
              <a:rPr lang="ru-RU" sz="2600" dirty="0">
                <a:latin typeface="Times New Roman" panose="02020603050405020304" pitchFamily="18" charset="0"/>
                <a:cs typeface="Times New Roman" panose="02020603050405020304" pitchFamily="18" charset="0"/>
              </a:rPr>
              <a:t>в основном к лицам, осуществляющим регулируемые виды деятельности в таких сферах, как электроэнергетика, жилищно-коммунальное хозяйство (включая </a:t>
            </a:r>
            <a:r>
              <a:rPr lang="ru-RU" sz="2600" dirty="0" err="1">
                <a:latin typeface="Times New Roman" panose="02020603050405020304" pitchFamily="18" charset="0"/>
                <a:cs typeface="Times New Roman" panose="02020603050405020304" pitchFamily="18" charset="0"/>
              </a:rPr>
              <a:t>энерго</a:t>
            </a:r>
            <a:r>
              <a:rPr lang="ru-RU" sz="2600" dirty="0">
                <a:latin typeface="Times New Roman" panose="02020603050405020304" pitchFamily="18" charset="0"/>
                <a:cs typeface="Times New Roman" panose="02020603050405020304" pitchFamily="18" charset="0"/>
              </a:rPr>
              <a:t>-, газо-, водоснабжение, водоотведение, размещение твердых бытовых отходов и др.), железнодорожный транспорт, транспортировка газа по трубопроводам, нефти и нефтепродуктов - по магистральным нефтепроводам, связь (общедоступная электросвязь и почтовая связь) и др. </a:t>
            </a:r>
            <a:endParaRPr lang="ru-RU" sz="2600" dirty="0" smtClean="0">
              <a:latin typeface="Times New Roman" panose="02020603050405020304" pitchFamily="18" charset="0"/>
              <a:cs typeface="Times New Roman" panose="02020603050405020304" pitchFamily="18" charset="0"/>
            </a:endParaRPr>
          </a:p>
          <a:p>
            <a:endParaRPr lang="ru-RU" sz="1600" b="1" u="sng" dirty="0"/>
          </a:p>
          <a:p>
            <a:endParaRPr lang="ru-RU" dirty="0"/>
          </a:p>
          <a:p>
            <a:endParaRPr lang="ru-RU" dirty="0"/>
          </a:p>
        </p:txBody>
      </p:sp>
      <p:sp>
        <p:nvSpPr>
          <p:cNvPr id="4" name="Объект 3"/>
          <p:cNvSpPr>
            <a:spLocks noGrp="1"/>
          </p:cNvSpPr>
          <p:nvPr>
            <p:ph sz="half" idx="2"/>
          </p:nvPr>
        </p:nvSpPr>
        <p:spPr/>
        <p:txBody>
          <a:bodyPr>
            <a:normAutofit fontScale="62500" lnSpcReduction="20000"/>
          </a:bodyPr>
          <a:lstStyle/>
          <a:p>
            <a:r>
              <a:rPr lang="ru-RU" b="1" u="sng" dirty="0"/>
              <a:t>ПРИМЕРЫ НАРУШЕНИЙ</a:t>
            </a:r>
            <a:r>
              <a:rPr lang="ru-RU" dirty="0"/>
              <a:t>.</a:t>
            </a:r>
          </a:p>
          <a:p>
            <a:r>
              <a:rPr lang="ru-RU" dirty="0">
                <a:latin typeface="Times New Roman" panose="02020603050405020304" pitchFamily="18" charset="0"/>
                <a:cs typeface="Times New Roman" panose="02020603050405020304" pitchFamily="18" charset="0"/>
              </a:rPr>
              <a:t>- возмездное оказание услуг в отсутствие утвержденного в установленном порядке тарифа;</a:t>
            </a:r>
          </a:p>
          <a:p>
            <a:r>
              <a:rPr lang="ru-RU" dirty="0">
                <a:latin typeface="Times New Roman" panose="02020603050405020304" pitchFamily="18" charset="0"/>
                <a:cs typeface="Times New Roman" panose="02020603050405020304" pitchFamily="18" charset="0"/>
              </a:rPr>
              <a:t>- применение тарифа, не утвержденного в установленном порядке соответствующим органом регулирования (оказание услуг на основе самостоятельно утвержденного тарифа);</a:t>
            </a:r>
          </a:p>
          <a:p>
            <a:r>
              <a:rPr lang="ru-RU" dirty="0">
                <a:latin typeface="Times New Roman" panose="02020603050405020304" pitchFamily="18" charset="0"/>
                <a:cs typeface="Times New Roman" panose="02020603050405020304" pitchFamily="18" charset="0"/>
              </a:rPr>
              <a:t>- завышение/занижение утвержденного тарифа;</a:t>
            </a:r>
          </a:p>
          <a:p>
            <a:r>
              <a:rPr lang="ru-RU" dirty="0">
                <a:latin typeface="Times New Roman" panose="02020603050405020304" pitchFamily="18" charset="0"/>
                <a:cs typeface="Times New Roman" panose="02020603050405020304" pitchFamily="18" charset="0"/>
              </a:rPr>
              <a:t>- применение утвержденного тарифа по отношению к другой услуге</a:t>
            </a:r>
          </a:p>
          <a:p>
            <a:r>
              <a:rPr lang="ru-RU" dirty="0">
                <a:latin typeface="Times New Roman" panose="02020603050405020304" pitchFamily="18" charset="0"/>
                <a:cs typeface="Times New Roman" panose="02020603050405020304" pitchFamily="18" charset="0"/>
              </a:rPr>
              <a:t>- иные действия.</a:t>
            </a:r>
          </a:p>
          <a:p>
            <a:endParaRPr lang="ru-RU" dirty="0"/>
          </a:p>
        </p:txBody>
      </p:sp>
    </p:spTree>
    <p:extLst>
      <p:ext uri="{BB962C8B-B14F-4D97-AF65-F5344CB8AC3E}">
        <p14:creationId xmlns:p14="http://schemas.microsoft.com/office/powerpoint/2010/main" val="266140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endParaRPr lang="ru-RU" dirty="0"/>
          </a:p>
        </p:txBody>
      </p:sp>
      <p:sp>
        <p:nvSpPr>
          <p:cNvPr id="3" name="Объект 2"/>
          <p:cNvSpPr>
            <a:spLocks noGrp="1"/>
          </p:cNvSpPr>
          <p:nvPr>
            <p:ph sz="half" idx="1"/>
          </p:nvPr>
        </p:nvSpPr>
        <p:spPr>
          <a:xfrm>
            <a:off x="457200" y="908720"/>
            <a:ext cx="4038600" cy="5217443"/>
          </a:xfrm>
        </p:spPr>
        <p:txBody>
          <a:bodyPr>
            <a:normAutofit fontScale="25000" lnSpcReduction="20000"/>
          </a:bodyPr>
          <a:lstStyle/>
          <a:p>
            <a:r>
              <a:rPr lang="ru-RU" sz="5500" b="1" u="sng" dirty="0"/>
              <a:t>11) манипулирование ценами на оптовом и (или) розничных рынках электрической энергии (мощности</a:t>
            </a:r>
            <a:r>
              <a:rPr lang="ru-RU" sz="5500" b="1" u="sng" dirty="0" smtClean="0"/>
              <a:t>)</a:t>
            </a:r>
            <a:endParaRPr lang="ru-RU" sz="5500" b="1" u="sng" dirty="0"/>
          </a:p>
          <a:p>
            <a:endParaRPr lang="ru-RU" dirty="0"/>
          </a:p>
        </p:txBody>
      </p:sp>
      <p:sp>
        <p:nvSpPr>
          <p:cNvPr id="4" name="Объект 3"/>
          <p:cNvSpPr>
            <a:spLocks noGrp="1"/>
          </p:cNvSpPr>
          <p:nvPr>
            <p:ph sz="half" idx="2"/>
          </p:nvPr>
        </p:nvSpPr>
        <p:spPr>
          <a:xfrm>
            <a:off x="4648200" y="980728"/>
            <a:ext cx="4038600" cy="5145435"/>
          </a:xfrm>
        </p:spPr>
        <p:txBody>
          <a:bodyPr>
            <a:normAutofit fontScale="25000" lnSpcReduction="20000"/>
          </a:bodyPr>
          <a:lstStyle/>
          <a:p>
            <a:r>
              <a:rPr lang="ru-RU" sz="4400" dirty="0">
                <a:latin typeface="Times New Roman" panose="02020603050405020304" pitchFamily="18" charset="0"/>
                <a:cs typeface="Times New Roman" panose="02020603050405020304" pitchFamily="18" charset="0"/>
              </a:rPr>
              <a:t>Данные </a:t>
            </a:r>
            <a:r>
              <a:rPr lang="ru-RU" sz="4400" dirty="0" smtClean="0">
                <a:latin typeface="Times New Roman" panose="02020603050405020304" pitchFamily="18" charset="0"/>
                <a:cs typeface="Times New Roman" panose="02020603050405020304" pitchFamily="18" charset="0"/>
              </a:rPr>
              <a:t>рынки обладают </a:t>
            </a:r>
            <a:r>
              <a:rPr lang="ru-RU" sz="4400" dirty="0">
                <a:latin typeface="Times New Roman" panose="02020603050405020304" pitchFamily="18" charset="0"/>
                <a:cs typeface="Times New Roman" panose="02020603050405020304" pitchFamily="18" charset="0"/>
              </a:rPr>
              <a:t>значительной спецификой, ввиду чего рассматриваемое нарушение наряду с нормами Закона </a:t>
            </a:r>
            <a:r>
              <a:rPr lang="ru-RU" sz="4400" dirty="0" smtClean="0">
                <a:latin typeface="Times New Roman" panose="02020603050405020304" pitchFamily="18" charset="0"/>
                <a:cs typeface="Times New Roman" panose="02020603050405020304" pitchFamily="18" charset="0"/>
              </a:rPr>
              <a:t>о защите </a:t>
            </a:r>
            <a:r>
              <a:rPr lang="ru-RU" sz="4400" dirty="0">
                <a:latin typeface="Times New Roman" panose="02020603050405020304" pitchFamily="18" charset="0"/>
                <a:cs typeface="Times New Roman" panose="02020603050405020304" pitchFamily="18" charset="0"/>
              </a:rPr>
              <a:t>конкуренции и КоАП РФ регулируется значительным количеством </a:t>
            </a:r>
            <a:r>
              <a:rPr lang="ru-RU" sz="4400" b="1" dirty="0">
                <a:latin typeface="Times New Roman" panose="02020603050405020304" pitchFamily="18" charset="0"/>
                <a:cs typeface="Times New Roman" panose="02020603050405020304" pitchFamily="18" charset="0"/>
              </a:rPr>
              <a:t>специальных нормативных </a:t>
            </a:r>
            <a:r>
              <a:rPr lang="ru-RU" sz="4400" b="1" dirty="0" smtClean="0">
                <a:latin typeface="Times New Roman" panose="02020603050405020304" pitchFamily="18" charset="0"/>
                <a:cs typeface="Times New Roman" panose="02020603050405020304" pitchFamily="18" charset="0"/>
              </a:rPr>
              <a:t>и правоприменительных </a:t>
            </a:r>
            <a:r>
              <a:rPr lang="ru-RU" sz="4400" b="1" dirty="0">
                <a:latin typeface="Times New Roman" panose="02020603050405020304" pitchFamily="18" charset="0"/>
                <a:cs typeface="Times New Roman" panose="02020603050405020304" pitchFamily="18" charset="0"/>
              </a:rPr>
              <a:t>актов</a:t>
            </a:r>
            <a:r>
              <a:rPr lang="ru-RU" sz="4400" dirty="0">
                <a:latin typeface="Times New Roman" panose="02020603050405020304" pitchFamily="18" charset="0"/>
                <a:cs typeface="Times New Roman" panose="02020603050405020304" pitchFamily="18" charset="0"/>
              </a:rPr>
              <a:t>, к числу которых следует отнести следующие</a:t>
            </a:r>
            <a:r>
              <a:rPr lang="ru-RU" sz="4400" dirty="0" smtClean="0">
                <a:latin typeface="Times New Roman" panose="02020603050405020304" pitchFamily="18" charset="0"/>
                <a:cs typeface="Times New Roman" panose="02020603050405020304" pitchFamily="18" charset="0"/>
              </a:rPr>
              <a:t>:</a:t>
            </a:r>
          </a:p>
          <a:p>
            <a:endParaRPr lang="ru-RU" sz="4400" dirty="0">
              <a:latin typeface="Times New Roman" panose="02020603050405020304" pitchFamily="18" charset="0"/>
              <a:cs typeface="Times New Roman" panose="02020603050405020304" pitchFamily="18" charset="0"/>
            </a:endParaRPr>
          </a:p>
          <a:p>
            <a:r>
              <a:rPr lang="ru-RU" sz="4400" i="1" dirty="0">
                <a:latin typeface="Times New Roman" panose="02020603050405020304" pitchFamily="18" charset="0"/>
                <a:cs typeface="Times New Roman" panose="02020603050405020304" pitchFamily="18" charset="0"/>
              </a:rPr>
              <a:t>- Федеральный закон от 26 марта 2003 г. N 35-ФЗ "Об </a:t>
            </a:r>
            <a:r>
              <a:rPr lang="ru-RU" sz="4400" i="1" dirty="0" smtClean="0">
                <a:latin typeface="Times New Roman" panose="02020603050405020304" pitchFamily="18" charset="0"/>
                <a:cs typeface="Times New Roman" panose="02020603050405020304" pitchFamily="18" charset="0"/>
              </a:rPr>
              <a:t>электроэнергетике»;</a:t>
            </a:r>
          </a:p>
          <a:p>
            <a:endParaRPr lang="ru-RU" sz="4400" i="1" dirty="0" smtClean="0">
              <a:latin typeface="Times New Roman" panose="02020603050405020304" pitchFamily="18" charset="0"/>
              <a:cs typeface="Times New Roman" panose="02020603050405020304" pitchFamily="18" charset="0"/>
            </a:endParaRPr>
          </a:p>
          <a:p>
            <a:r>
              <a:rPr lang="ru-RU" sz="4400" i="1" dirty="0" smtClean="0">
                <a:latin typeface="Times New Roman" panose="02020603050405020304" pitchFamily="18" charset="0"/>
                <a:cs typeface="Times New Roman" panose="02020603050405020304" pitchFamily="18" charset="0"/>
              </a:rPr>
              <a:t>- </a:t>
            </a:r>
            <a:r>
              <a:rPr lang="ru-RU" sz="4400" i="1" dirty="0">
                <a:latin typeface="Times New Roman" panose="02020603050405020304" pitchFamily="18" charset="0"/>
                <a:cs typeface="Times New Roman" panose="02020603050405020304" pitchFamily="18" charset="0"/>
              </a:rPr>
              <a:t>Правила оптового рынка электрической энергии и мощности и о внесении изменений в </a:t>
            </a:r>
            <a:r>
              <a:rPr lang="ru-RU" sz="4400" i="1" dirty="0" smtClean="0">
                <a:latin typeface="Times New Roman" panose="02020603050405020304" pitchFamily="18" charset="0"/>
                <a:cs typeface="Times New Roman" panose="02020603050405020304" pitchFamily="18" charset="0"/>
              </a:rPr>
              <a:t>некоторые акты </a:t>
            </a:r>
            <a:r>
              <a:rPr lang="ru-RU" sz="4400" i="1" dirty="0">
                <a:latin typeface="Times New Roman" panose="02020603050405020304" pitchFamily="18" charset="0"/>
                <a:cs typeface="Times New Roman" panose="02020603050405020304" pitchFamily="18" charset="0"/>
              </a:rPr>
              <a:t>Правительства РФ по вопросам организации функционирования оптового рынка электрической</a:t>
            </a:r>
          </a:p>
          <a:p>
            <a:r>
              <a:rPr lang="ru-RU" sz="4400" i="1" dirty="0">
                <a:latin typeface="Times New Roman" panose="02020603050405020304" pitchFamily="18" charset="0"/>
                <a:cs typeface="Times New Roman" panose="02020603050405020304" pitchFamily="18" charset="0"/>
              </a:rPr>
              <a:t>энергии и мощности, утвержденные Постановлением Правительства РФ от 27 декабря 2010 г. N </a:t>
            </a:r>
            <a:r>
              <a:rPr lang="ru-RU" sz="4400" i="1" dirty="0" smtClean="0">
                <a:latin typeface="Times New Roman" panose="02020603050405020304" pitchFamily="18" charset="0"/>
                <a:cs typeface="Times New Roman" panose="02020603050405020304" pitchFamily="18" charset="0"/>
              </a:rPr>
              <a:t>1172 (Правила </a:t>
            </a:r>
            <a:r>
              <a:rPr lang="ru-RU" sz="4400" i="1" dirty="0">
                <a:latin typeface="Times New Roman" panose="02020603050405020304" pitchFamily="18" charset="0"/>
                <a:cs typeface="Times New Roman" panose="02020603050405020304" pitchFamily="18" charset="0"/>
              </a:rPr>
              <a:t>ОРЭЭМ</a:t>
            </a:r>
            <a:r>
              <a:rPr lang="ru-RU" sz="4400" i="1" dirty="0" smtClean="0">
                <a:latin typeface="Times New Roman" panose="02020603050405020304" pitchFamily="18" charset="0"/>
                <a:cs typeface="Times New Roman" panose="02020603050405020304" pitchFamily="18" charset="0"/>
              </a:rPr>
              <a:t>);</a:t>
            </a:r>
          </a:p>
          <a:p>
            <a:endParaRPr lang="ru-RU" sz="4400" i="1" dirty="0">
              <a:latin typeface="Times New Roman" panose="02020603050405020304" pitchFamily="18" charset="0"/>
              <a:cs typeface="Times New Roman" panose="02020603050405020304" pitchFamily="18" charset="0"/>
            </a:endParaRPr>
          </a:p>
          <a:p>
            <a:r>
              <a:rPr lang="ru-RU" sz="4400" i="1" dirty="0">
                <a:latin typeface="Times New Roman" panose="02020603050405020304" pitchFamily="18" charset="0"/>
                <a:cs typeface="Times New Roman" panose="02020603050405020304" pitchFamily="18" charset="0"/>
              </a:rPr>
              <a:t>- Основные положения функционирования розничных рынков электрической энергии, </a:t>
            </a:r>
            <a:r>
              <a:rPr lang="ru-RU" sz="4400" i="1" dirty="0" smtClean="0">
                <a:latin typeface="Times New Roman" panose="02020603050405020304" pitchFamily="18" charset="0"/>
                <a:cs typeface="Times New Roman" panose="02020603050405020304" pitchFamily="18" charset="0"/>
              </a:rPr>
              <a:t>утвержденные Постановлением </a:t>
            </a:r>
            <a:r>
              <a:rPr lang="ru-RU" sz="4400" i="1" dirty="0">
                <a:latin typeface="Times New Roman" panose="02020603050405020304" pitchFamily="18" charset="0"/>
                <a:cs typeface="Times New Roman" panose="02020603050405020304" pitchFamily="18" charset="0"/>
              </a:rPr>
              <a:t>Правительства РФ от 4 мая 2012 г. N 442 </a:t>
            </a:r>
            <a:r>
              <a:rPr lang="ru-RU" sz="4400" i="1" dirty="0" smtClean="0">
                <a:latin typeface="Times New Roman" panose="02020603050405020304" pitchFamily="18" charset="0"/>
                <a:cs typeface="Times New Roman" panose="02020603050405020304" pitchFamily="18" charset="0"/>
              </a:rPr>
              <a:t>(Основные </a:t>
            </a:r>
            <a:r>
              <a:rPr lang="ru-RU" sz="4400" i="1" dirty="0">
                <a:latin typeface="Times New Roman" panose="02020603050405020304" pitchFamily="18" charset="0"/>
                <a:cs typeface="Times New Roman" panose="02020603050405020304" pitchFamily="18" charset="0"/>
              </a:rPr>
              <a:t>положения РРЭ</a:t>
            </a:r>
            <a:r>
              <a:rPr lang="ru-RU" sz="4400" i="1" dirty="0" smtClean="0">
                <a:latin typeface="Times New Roman" panose="02020603050405020304" pitchFamily="18" charset="0"/>
                <a:cs typeface="Times New Roman" panose="02020603050405020304" pitchFamily="18" charset="0"/>
              </a:rPr>
              <a:t>);</a:t>
            </a:r>
          </a:p>
          <a:p>
            <a:endParaRPr lang="ru-RU" sz="4400" i="1" dirty="0">
              <a:latin typeface="Times New Roman" panose="02020603050405020304" pitchFamily="18" charset="0"/>
              <a:cs typeface="Times New Roman" panose="02020603050405020304" pitchFamily="18" charset="0"/>
            </a:endParaRPr>
          </a:p>
          <a:p>
            <a:r>
              <a:rPr lang="ru-RU" sz="4400" i="1" dirty="0">
                <a:latin typeface="Times New Roman" panose="02020603050405020304" pitchFamily="18" charset="0"/>
                <a:cs typeface="Times New Roman" panose="02020603050405020304" pitchFamily="18" charset="0"/>
              </a:rPr>
              <a:t>- Постановление Правительства РФ от 19 декабря 2007 г. N 896 "Об утверждении </a:t>
            </a:r>
            <a:r>
              <a:rPr lang="ru-RU" sz="4400" i="1" dirty="0" smtClean="0">
                <a:latin typeface="Times New Roman" panose="02020603050405020304" pitchFamily="18" charset="0"/>
                <a:cs typeface="Times New Roman" panose="02020603050405020304" pitchFamily="18" charset="0"/>
              </a:rPr>
              <a:t>Правил формирования </a:t>
            </a:r>
            <a:r>
              <a:rPr lang="ru-RU" sz="4400" i="1" dirty="0">
                <a:latin typeface="Times New Roman" panose="02020603050405020304" pitchFamily="18" charset="0"/>
                <a:cs typeface="Times New Roman" panose="02020603050405020304" pitchFamily="18" charset="0"/>
              </a:rPr>
              <a:t>и ведения реестра хозяйствующих субъектов, имеющих долю на рынке </a:t>
            </a:r>
            <a:r>
              <a:rPr lang="ru-RU" sz="4400" i="1" dirty="0" smtClean="0">
                <a:latin typeface="Times New Roman" panose="02020603050405020304" pitchFamily="18" charset="0"/>
                <a:cs typeface="Times New Roman" panose="02020603050405020304" pitchFamily="18" charset="0"/>
              </a:rPr>
              <a:t>определенного товара </a:t>
            </a:r>
            <a:r>
              <a:rPr lang="ru-RU" sz="4400" i="1" dirty="0">
                <a:latin typeface="Times New Roman" panose="02020603050405020304" pitchFamily="18" charset="0"/>
                <a:cs typeface="Times New Roman" panose="02020603050405020304" pitchFamily="18" charset="0"/>
              </a:rPr>
              <a:t>в размере более чем 35 процентов или занимающих доминирующее положение на </a:t>
            </a:r>
            <a:r>
              <a:rPr lang="ru-RU" sz="4400" i="1" dirty="0" smtClean="0">
                <a:latin typeface="Times New Roman" panose="02020603050405020304" pitchFamily="18" charset="0"/>
                <a:cs typeface="Times New Roman" panose="02020603050405020304" pitchFamily="18" charset="0"/>
              </a:rPr>
              <a:t>рынке определенного </a:t>
            </a:r>
            <a:r>
              <a:rPr lang="ru-RU" sz="4400" i="1" dirty="0">
                <a:latin typeface="Times New Roman" panose="02020603050405020304" pitchFamily="18" charset="0"/>
                <a:cs typeface="Times New Roman" panose="02020603050405020304" pitchFamily="18" charset="0"/>
              </a:rPr>
              <a:t>товара, если в отношении такого рынка федеральными законами установлены </a:t>
            </a:r>
            <a:r>
              <a:rPr lang="ru-RU" sz="4400" i="1" dirty="0" smtClean="0">
                <a:latin typeface="Times New Roman" panose="02020603050405020304" pitchFamily="18" charset="0"/>
                <a:cs typeface="Times New Roman" panose="02020603050405020304" pitchFamily="18" charset="0"/>
              </a:rPr>
              <a:t>случаи признания </a:t>
            </a:r>
            <a:r>
              <a:rPr lang="ru-RU" sz="4400" i="1" dirty="0">
                <a:latin typeface="Times New Roman" panose="02020603050405020304" pitchFamily="18" charset="0"/>
                <a:cs typeface="Times New Roman" panose="02020603050405020304" pitchFamily="18" charset="0"/>
              </a:rPr>
              <a:t>доминирующим положения хозяйствующих </a:t>
            </a:r>
            <a:r>
              <a:rPr lang="ru-RU" sz="4400" i="1" dirty="0" smtClean="0">
                <a:latin typeface="Times New Roman" panose="02020603050405020304" pitchFamily="18" charset="0"/>
                <a:cs typeface="Times New Roman" panose="02020603050405020304" pitchFamily="18" charset="0"/>
              </a:rPr>
              <a:t>субъектов;</a:t>
            </a:r>
          </a:p>
          <a:p>
            <a:endParaRPr lang="ru-RU" sz="4000" i="1" dirty="0"/>
          </a:p>
          <a:p>
            <a:endParaRPr lang="ru-RU" dirty="0"/>
          </a:p>
        </p:txBody>
      </p:sp>
    </p:spTree>
    <p:extLst>
      <p:ext uri="{BB962C8B-B14F-4D97-AF65-F5344CB8AC3E}">
        <p14:creationId xmlns:p14="http://schemas.microsoft.com/office/powerpoint/2010/main" val="219887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064896" cy="1162050"/>
          </a:xfrm>
        </p:spPr>
        <p:txBody>
          <a:bodyPr>
            <a:normAutofit/>
          </a:bodyPr>
          <a:lstStyle/>
          <a:p>
            <a:r>
              <a:rPr lang="ru-RU" dirty="0"/>
              <a:t>Статья 11. Запрет на ограничивающие конкуренцию соглашения хозяйствующих субъектов</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1916832"/>
            <a:ext cx="3600400" cy="2592288"/>
          </a:xfrm>
        </p:spPr>
      </p:pic>
      <p:sp>
        <p:nvSpPr>
          <p:cNvPr id="4" name="Текст 3"/>
          <p:cNvSpPr>
            <a:spLocks noGrp="1"/>
          </p:cNvSpPr>
          <p:nvPr>
            <p:ph type="body" sz="half" idx="2"/>
          </p:nvPr>
        </p:nvSpPr>
        <p:spPr>
          <a:xfrm>
            <a:off x="467544" y="1916832"/>
            <a:ext cx="4330824" cy="4569371"/>
          </a:xfrm>
        </p:spPr>
        <p:txBody>
          <a:bodyPr/>
          <a:lstStyle/>
          <a:p>
            <a:r>
              <a:rPr lang="ru-RU" sz="1600" u="sng" dirty="0">
                <a:latin typeface="Times New Roman" panose="02020603050405020304" pitchFamily="18" charset="0"/>
                <a:cs typeface="Times New Roman" panose="02020603050405020304" pitchFamily="18" charset="0"/>
              </a:rPr>
              <a:t>Соглашение</a:t>
            </a:r>
            <a:r>
              <a:rPr lang="ru-RU" sz="1600" dirty="0">
                <a:latin typeface="Times New Roman" panose="02020603050405020304" pitchFamily="18" charset="0"/>
                <a:cs typeface="Times New Roman" panose="02020603050405020304" pitchFamily="18" charset="0"/>
              </a:rPr>
              <a:t> (п. 18 ст. 4 Закона о защите конкуренции) – договоренность в письменной форме, содержащаяся в документе или нескольких документах, а также договоренность в устной форме.</a:t>
            </a:r>
          </a:p>
          <a:p>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Необходимый признак :</a:t>
            </a:r>
          </a:p>
          <a:p>
            <a:r>
              <a:rPr lang="ru-RU" sz="1600" dirty="0" smtClean="0">
                <a:latin typeface="Times New Roman" panose="02020603050405020304" pitchFamily="18" charset="0"/>
                <a:cs typeface="Times New Roman" panose="02020603050405020304" pitchFamily="18" charset="0"/>
              </a:rPr>
              <a:t>ограничивает </a:t>
            </a:r>
            <a:r>
              <a:rPr lang="ru-RU" sz="1600" dirty="0">
                <a:latin typeface="Times New Roman" panose="02020603050405020304" pitchFamily="18" charset="0"/>
                <a:cs typeface="Times New Roman" panose="02020603050405020304" pitchFamily="18" charset="0"/>
              </a:rPr>
              <a:t>или может ограничить конкуренцию</a:t>
            </a:r>
          </a:p>
          <a:p>
            <a:endParaRPr lang="ru-RU" dirty="0"/>
          </a:p>
        </p:txBody>
      </p:sp>
    </p:spTree>
    <p:extLst>
      <p:ext uri="{BB962C8B-B14F-4D97-AF65-F5344CB8AC3E}">
        <p14:creationId xmlns:p14="http://schemas.microsoft.com/office/powerpoint/2010/main" val="235034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a:xfrm>
            <a:off x="457200" y="1412776"/>
            <a:ext cx="4038600" cy="4713387"/>
          </a:xfrm>
        </p:spPr>
        <p:txBody>
          <a:bodyPr>
            <a:normAutofit fontScale="92500" lnSpcReduction="10000"/>
          </a:bodyPr>
          <a:lstStyle/>
          <a:p>
            <a:r>
              <a:rPr lang="ru-RU" sz="1700" dirty="0">
                <a:latin typeface="Times New Roman" panose="02020603050405020304" pitchFamily="18" charset="0"/>
                <a:cs typeface="Times New Roman" panose="02020603050405020304" pitchFamily="18" charset="0"/>
              </a:rPr>
              <a:t>Антимонопольное законодательство </a:t>
            </a:r>
            <a:r>
              <a:rPr lang="ru-RU" sz="1700" dirty="0" smtClean="0">
                <a:latin typeface="Times New Roman" panose="02020603050405020304" pitchFamily="18" charset="0"/>
                <a:cs typeface="Times New Roman" panose="02020603050405020304" pitchFamily="18" charset="0"/>
              </a:rPr>
              <a:t>в России начало </a:t>
            </a:r>
            <a:r>
              <a:rPr lang="ru-RU" sz="1700" dirty="0">
                <a:latin typeface="Times New Roman" panose="02020603050405020304" pitchFamily="18" charset="0"/>
                <a:cs typeface="Times New Roman" panose="02020603050405020304" pitchFamily="18" charset="0"/>
              </a:rPr>
              <a:t>формироваться в 1991 году. Первым законом, заложившим базу правового регулирования деятельности субъектов рыночных отношений, считается ФЗ «О конкуренции и ограничении монополистической деятельности» от 22.03.1991 № 948-1</a:t>
            </a:r>
            <a:r>
              <a:rPr lang="ru-RU" sz="1700" dirty="0" smtClean="0">
                <a:latin typeface="Times New Roman" panose="02020603050405020304" pitchFamily="18" charset="0"/>
                <a:cs typeface="Times New Roman" panose="02020603050405020304" pitchFamily="18" charset="0"/>
              </a:rPr>
              <a:t>.</a:t>
            </a:r>
          </a:p>
          <a:p>
            <a:endParaRPr lang="ru-RU" sz="1700" dirty="0" smtClean="0">
              <a:latin typeface="Times New Roman" panose="02020603050405020304" pitchFamily="18" charset="0"/>
              <a:cs typeface="Times New Roman" panose="02020603050405020304" pitchFamily="18" charset="0"/>
            </a:endParaRPr>
          </a:p>
          <a:p>
            <a:r>
              <a:rPr lang="ru-RU" sz="1700" dirty="0">
                <a:latin typeface="Times New Roman" panose="02020603050405020304" pitchFamily="18" charset="0"/>
                <a:cs typeface="Times New Roman" panose="02020603050405020304" pitchFamily="18" charset="0"/>
              </a:rPr>
              <a:t>В 2006 году ему на смену пришел Федеральный закон «О защите конкуренции» от 26.07.2006 N 135-ФЗ.</a:t>
            </a:r>
          </a:p>
          <a:p>
            <a:endParaRPr lang="ru-RU" sz="1700" dirty="0">
              <a:latin typeface="Times New Roman" panose="02020603050405020304" pitchFamily="18" charset="0"/>
              <a:cs typeface="Times New Roman" panose="02020603050405020304" pitchFamily="18" charset="0"/>
            </a:endParaRPr>
          </a:p>
          <a:p>
            <a:r>
              <a:rPr lang="ru-RU" sz="1700" dirty="0">
                <a:latin typeface="Times New Roman" panose="02020603050405020304" pitchFamily="18" charset="0"/>
                <a:cs typeface="Times New Roman" panose="02020603050405020304" pitchFamily="18" charset="0"/>
              </a:rPr>
              <a:t>Важной статьей данного Закона является статья 10 – запрет на злоупотребление хозяйствующим субъектом доминирующим положением.</a:t>
            </a:r>
          </a:p>
          <a:p>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988840"/>
            <a:ext cx="4038600" cy="3027436"/>
          </a:xfrm>
        </p:spPr>
      </p:pic>
    </p:spTree>
    <p:extLst>
      <p:ext uri="{BB962C8B-B14F-4D97-AF65-F5344CB8AC3E}">
        <p14:creationId xmlns:p14="http://schemas.microsoft.com/office/powerpoint/2010/main" val="330225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Объект 3"/>
          <p:cNvGraphicFramePr>
            <a:graphicFrameLocks noGrp="1"/>
          </p:cNvGraphicFramePr>
          <p:nvPr>
            <p:ph idx="1"/>
            <p:extLst>
              <p:ext uri="{D42A27DB-BD31-4B8C-83A1-F6EECF244321}">
                <p14:modId xmlns:p14="http://schemas.microsoft.com/office/powerpoint/2010/main" val="32772541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94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Виды соглашений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0539938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2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a:bodyPr>
          <a:lstStyle/>
          <a:p>
            <a:r>
              <a:rPr lang="ru-RU" sz="1600" b="1" u="sng" dirty="0">
                <a:latin typeface="Times New Roman" panose="02020603050405020304" pitchFamily="18" charset="0"/>
                <a:cs typeface="Times New Roman" panose="02020603050405020304" pitchFamily="18" charset="0"/>
              </a:rPr>
              <a:t>Вертикальное соглашение </a:t>
            </a:r>
            <a:r>
              <a:rPr lang="ru-RU" sz="1600" dirty="0">
                <a:latin typeface="Times New Roman" panose="02020603050405020304" pitchFamily="18" charset="0"/>
                <a:cs typeface="Times New Roman" panose="02020603050405020304" pitchFamily="18" charset="0"/>
              </a:rPr>
              <a:t>– соглашение между хозяйствующими субъектами, один из которых приобретает товар, а другой предоставляет (продает) товар (п. 19 ст. 4 Закона о защите конкуренции).</a:t>
            </a:r>
            <a:br>
              <a:rPr lang="ru-RU" sz="1600" dirty="0">
                <a:latin typeface="Times New Roman" panose="02020603050405020304" pitchFamily="18" charset="0"/>
                <a:cs typeface="Times New Roman" panose="02020603050405020304" pitchFamily="18" charset="0"/>
              </a:rPr>
            </a:br>
            <a:r>
              <a:rPr lang="ru-RU" sz="1600" u="sng" dirty="0">
                <a:latin typeface="Times New Roman" panose="02020603050405020304" pitchFamily="18" charset="0"/>
                <a:cs typeface="Times New Roman" panose="02020603050405020304" pitchFamily="18" charset="0"/>
              </a:rPr>
              <a:t>Стороны</a:t>
            </a:r>
            <a:r>
              <a:rPr lang="ru-RU" sz="1600" dirty="0">
                <a:latin typeface="Times New Roman" panose="02020603050405020304" pitchFamily="18" charset="0"/>
                <a:cs typeface="Times New Roman" panose="02020603050405020304" pitchFamily="18" charset="0"/>
              </a:rPr>
              <a:t> вертикального соглашения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619006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062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Горизонтальные соглашения</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45911"/>
            <a:ext cx="8229600" cy="44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9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47500" lnSpcReduction="20000"/>
          </a:bodyPr>
          <a:lstStyle/>
          <a:p>
            <a:r>
              <a:rPr lang="ru-RU" b="1" u="sng" dirty="0">
                <a:latin typeface="Times New Roman" panose="02020603050405020304" pitchFamily="18" charset="0"/>
                <a:cs typeface="Times New Roman" panose="02020603050405020304" pitchFamily="18" charset="0"/>
              </a:rPr>
              <a:t>Картель</a:t>
            </a:r>
            <a:r>
              <a:rPr lang="ru-RU" dirty="0">
                <a:latin typeface="Times New Roman" panose="02020603050405020304" pitchFamily="18" charset="0"/>
                <a:cs typeface="Times New Roman" panose="02020603050405020304" pitchFamily="18" charset="0"/>
              </a:rPr>
              <a:t> – соглашение между хозяйствующими субъектами-конкурентами, то есть между хозяйствующими субъектами, осуществляющими продажу товаров на одном товарном рынке, или между хозяйствующими субъектами, осуществляющими приобретение товаров на одном товарном рынке, если такие соглашения приводят или могут привести к</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i="1" dirty="0">
                <a:latin typeface="Times New Roman" panose="02020603050405020304" pitchFamily="18" charset="0"/>
                <a:cs typeface="Times New Roman" panose="02020603050405020304" pitchFamily="18" charset="0"/>
              </a:rPr>
              <a:t>1) установлению или поддержанию цен (тарифов), скидок, надбавок (доплат) и (или) наценок;</a:t>
            </a:r>
          </a:p>
          <a:p>
            <a:r>
              <a:rPr lang="ru-RU" i="1" dirty="0">
                <a:latin typeface="Times New Roman" panose="02020603050405020304" pitchFamily="18" charset="0"/>
                <a:cs typeface="Times New Roman" panose="02020603050405020304" pitchFamily="18" charset="0"/>
              </a:rPr>
              <a:t>2) повышению, снижению или поддержанию цен на торгах;</a:t>
            </a:r>
          </a:p>
          <a:p>
            <a:r>
              <a:rPr lang="ru-RU" i="1" dirty="0">
                <a:latin typeface="Times New Roman" panose="02020603050405020304" pitchFamily="18" charset="0"/>
                <a:cs typeface="Times New Roman" panose="02020603050405020304" pitchFamily="18" charset="0"/>
              </a:rPr>
              <a:t>3) разделу товарного рынка по территориальному принципу, объему продажи или покупки товаров, ассортименту реализуемых товаров либо составу продавцов или покупателей (заказчиков);</a:t>
            </a:r>
          </a:p>
          <a:p>
            <a:r>
              <a:rPr lang="ru-RU" i="1" dirty="0">
                <a:latin typeface="Times New Roman" panose="02020603050405020304" pitchFamily="18" charset="0"/>
                <a:cs typeface="Times New Roman" panose="02020603050405020304" pitchFamily="18" charset="0"/>
              </a:rPr>
              <a:t>4) сокращению или прекращению производства товаров;</a:t>
            </a:r>
          </a:p>
          <a:p>
            <a:r>
              <a:rPr lang="ru-RU" i="1" dirty="0">
                <a:latin typeface="Times New Roman" panose="02020603050405020304" pitchFamily="18" charset="0"/>
                <a:cs typeface="Times New Roman" panose="02020603050405020304" pitchFamily="18" charset="0"/>
              </a:rPr>
              <a:t>5) отказу от заключения договоров с определенными продавцами или покупателями (заказчиками)</a:t>
            </a:r>
            <a:r>
              <a:rPr lang="ru-RU" dirty="0">
                <a:latin typeface="Times New Roman" panose="02020603050405020304" pitchFamily="18" charset="0"/>
                <a:cs typeface="Times New Roman" panose="02020603050405020304" pitchFamily="18" charset="0"/>
              </a:rPr>
              <a:t>.</a:t>
            </a: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2348880"/>
            <a:ext cx="4248472" cy="2520280"/>
          </a:xfrm>
        </p:spPr>
      </p:pic>
    </p:spTree>
    <p:extLst>
      <p:ext uri="{BB962C8B-B14F-4D97-AF65-F5344CB8AC3E}">
        <p14:creationId xmlns:p14="http://schemas.microsoft.com/office/powerpoint/2010/main" val="1689904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457200" y="1600200"/>
            <a:ext cx="7427168" cy="4525963"/>
          </a:xfrm>
        </p:spPr>
        <p:txBody>
          <a:bodyPr>
            <a:normAutofit/>
          </a:bodyPr>
          <a:lstStyle/>
          <a:p>
            <a:r>
              <a:rPr lang="ru-RU" sz="1800" dirty="0">
                <a:latin typeface="Times New Roman" panose="02020603050405020304" pitchFamily="18" charset="0"/>
                <a:cs typeface="Times New Roman" panose="02020603050405020304" pitchFamily="18" charset="0"/>
              </a:rPr>
              <a:t>Законодатель избрал крайне строгую и формальную модель регулирования запретов в отношении картельных соглашений - антимонопольное правонарушение считается совершенным в момент достижения договоренности  </a:t>
            </a:r>
            <a:r>
              <a:rPr lang="ru-RU" sz="1800" b="1" i="1" u="sng" dirty="0">
                <a:latin typeface="Times New Roman" panose="02020603050405020304" pitchFamily="18" charset="0"/>
                <a:cs typeface="Times New Roman" panose="02020603050405020304" pitchFamily="18" charset="0"/>
              </a:rPr>
              <a:t>(Постановление Президиума ВАС РФ от 21 декабря 2010 г. N 9966/10).</a:t>
            </a:r>
          </a:p>
          <a:p>
            <a:endParaRPr lang="ru-RU" dirty="0"/>
          </a:p>
        </p:txBody>
      </p:sp>
      <p:sp>
        <p:nvSpPr>
          <p:cNvPr id="4" name="Объект 3"/>
          <p:cNvSpPr>
            <a:spLocks noGrp="1"/>
          </p:cNvSpPr>
          <p:nvPr>
            <p:ph sz="half" idx="2"/>
          </p:nvPr>
        </p:nvSpPr>
        <p:spPr>
          <a:xfrm>
            <a:off x="8028384" y="1600200"/>
            <a:ext cx="658416" cy="4525963"/>
          </a:xfrm>
        </p:spPr>
        <p:txBody>
          <a:bodyPr>
            <a:normAutofit/>
          </a:bodyPr>
          <a:lstStyle/>
          <a:p>
            <a:endParaRPr lang="ru-RU" dirty="0"/>
          </a:p>
        </p:txBody>
      </p:sp>
    </p:spTree>
    <p:extLst>
      <p:ext uri="{BB962C8B-B14F-4D97-AF65-F5344CB8AC3E}">
        <p14:creationId xmlns:p14="http://schemas.microsoft.com/office/powerpoint/2010/main" val="341977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Ответственность</a:t>
            </a:r>
          </a:p>
        </p:txBody>
      </p:sp>
      <p:sp>
        <p:nvSpPr>
          <p:cNvPr id="3" name="Объект 2"/>
          <p:cNvSpPr>
            <a:spLocks noGrp="1"/>
          </p:cNvSpPr>
          <p:nvPr>
            <p:ph sz="half" idx="1"/>
          </p:nvPr>
        </p:nvSpPr>
        <p:spPr/>
        <p:txBody>
          <a:bodyPr>
            <a:normAutofit/>
          </a:bodyPr>
          <a:lstStyle/>
          <a:p>
            <a:r>
              <a:rPr lang="ru-RU" sz="1700" dirty="0">
                <a:latin typeface="Times New Roman" panose="02020603050405020304" pitchFamily="18" charset="0"/>
                <a:cs typeface="Times New Roman" panose="02020603050405020304" pitchFamily="18" charset="0"/>
              </a:rPr>
              <a:t>17 апреля 2017 года был принят Федеральный закон № 74-ФЗ «О внесении изменений в Кодекс Российской Федерации об административных правонарушениях», уточняющий составы административных правонарушений в части заключения ограничивающего конкуренцию соглашения, осуществления ограничивающий конкуренцию согласованных действий, координации экономической деятельности.</a:t>
            </a: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2060848"/>
            <a:ext cx="4032448" cy="2682255"/>
          </a:xfrm>
        </p:spPr>
      </p:pic>
    </p:spTree>
    <p:extLst>
      <p:ext uri="{BB962C8B-B14F-4D97-AF65-F5344CB8AC3E}">
        <p14:creationId xmlns:p14="http://schemas.microsoft.com/office/powerpoint/2010/main" val="78907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457200" y="1600200"/>
            <a:ext cx="7859216" cy="4525963"/>
          </a:xfrm>
        </p:spPr>
        <p:txBody>
          <a:bodyPr>
            <a:normAutofit/>
          </a:bodyPr>
          <a:lstStyle/>
          <a:p>
            <a:r>
              <a:rPr lang="ru-RU" sz="1400" dirty="0" smtClean="0"/>
              <a:t>Заключение </a:t>
            </a:r>
            <a:r>
              <a:rPr lang="ru-RU" sz="1400" dirty="0"/>
              <a:t>картельных соглашений стало самостоятельным составом.</a:t>
            </a:r>
          </a:p>
          <a:p>
            <a:r>
              <a:rPr lang="ru-RU" sz="1400" dirty="0"/>
              <a:t>Кроме того, для картелей установлен наибольший размер административной ответственности в виде штрафа</a:t>
            </a:r>
            <a:r>
              <a:rPr lang="ru-RU" sz="1400" dirty="0" smtClean="0"/>
              <a:t>:</a:t>
            </a:r>
          </a:p>
          <a:p>
            <a:r>
              <a:rPr lang="ru-RU" sz="1400" b="1" u="sng" dirty="0"/>
              <a:t>для должностных лиц</a:t>
            </a:r>
            <a:r>
              <a:rPr lang="ru-RU" sz="1400" dirty="0"/>
              <a:t> от 40 000 до 50 000 рублей или дисквалификацию на срок от 1 года до 3 лет;</a:t>
            </a:r>
          </a:p>
          <a:p>
            <a:r>
              <a:rPr lang="ru-RU" sz="1400" b="1" u="sng" dirty="0"/>
              <a:t>для юридических лиц </a:t>
            </a:r>
            <a:r>
              <a:rPr lang="ru-RU" sz="1400" dirty="0"/>
              <a:t>— в виде штрафа от 0,03 до 0,15 размера суммы выручки правонарушителя от реализации товара (работы, услуги), на рынке которого совершено административное правонарушение, либо суммы расходов на приобретение товара (работы, услуги), на рынке которого совершено административное правонарушение, но не менее 100 000 рублей.</a:t>
            </a:r>
          </a:p>
          <a:p>
            <a:endParaRPr lang="ru-RU" sz="1400" dirty="0"/>
          </a:p>
          <a:p>
            <a:endParaRPr lang="ru-RU" dirty="0"/>
          </a:p>
        </p:txBody>
      </p:sp>
      <p:sp>
        <p:nvSpPr>
          <p:cNvPr id="6" name="Объект 5"/>
          <p:cNvSpPr>
            <a:spLocks noGrp="1"/>
          </p:cNvSpPr>
          <p:nvPr>
            <p:ph sz="half" idx="2"/>
          </p:nvPr>
        </p:nvSpPr>
        <p:spPr>
          <a:xfrm>
            <a:off x="8532440" y="1600200"/>
            <a:ext cx="154360" cy="4525963"/>
          </a:xfrm>
        </p:spPr>
        <p:txBody>
          <a:bodyPr/>
          <a:lstStyle/>
          <a:p>
            <a:endParaRPr lang="ru-RU" dirty="0"/>
          </a:p>
        </p:txBody>
      </p:sp>
    </p:spTree>
    <p:extLst>
      <p:ext uri="{BB962C8B-B14F-4D97-AF65-F5344CB8AC3E}">
        <p14:creationId xmlns:p14="http://schemas.microsoft.com/office/powerpoint/2010/main" val="237910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62500" lnSpcReduction="20000"/>
          </a:bodyPr>
          <a:lstStyle/>
          <a:p>
            <a:r>
              <a:rPr lang="ru-RU" sz="2500" dirty="0">
                <a:latin typeface="Times New Roman" panose="02020603050405020304" pitchFamily="18" charset="0"/>
                <a:cs typeface="Times New Roman" panose="02020603050405020304" pitchFamily="18" charset="0"/>
              </a:rPr>
              <a:t>За заключение и (или) участие в картельном соглашении предусмотрена не только </a:t>
            </a:r>
            <a:r>
              <a:rPr lang="ru-RU" sz="2500" b="1" u="sng" dirty="0">
                <a:latin typeface="Times New Roman" panose="02020603050405020304" pitchFamily="18" charset="0"/>
                <a:cs typeface="Times New Roman" panose="02020603050405020304" pitchFamily="18" charset="0"/>
              </a:rPr>
              <a:t>административная</a:t>
            </a:r>
            <a:r>
              <a:rPr lang="ru-RU" sz="2500" dirty="0">
                <a:latin typeface="Times New Roman" panose="02020603050405020304" pitchFamily="18" charset="0"/>
                <a:cs typeface="Times New Roman" panose="02020603050405020304" pitchFamily="18" charset="0"/>
              </a:rPr>
              <a:t>, но и </a:t>
            </a:r>
            <a:r>
              <a:rPr lang="ru-RU" sz="2500" b="1" u="sng" dirty="0">
                <a:latin typeface="Times New Roman" panose="02020603050405020304" pitchFamily="18" charset="0"/>
                <a:cs typeface="Times New Roman" panose="02020603050405020304" pitchFamily="18" charset="0"/>
              </a:rPr>
              <a:t>уголовная ответственность</a:t>
            </a:r>
            <a:r>
              <a:rPr lang="ru-RU" sz="2500" dirty="0">
                <a:latin typeface="Times New Roman" panose="02020603050405020304" pitchFamily="18" charset="0"/>
                <a:cs typeface="Times New Roman" panose="02020603050405020304" pitchFamily="18" charset="0"/>
              </a:rPr>
              <a:t> (статья 178 УК РФ</a:t>
            </a:r>
            <a:r>
              <a:rPr lang="ru-RU" sz="2500" dirty="0" smtClean="0">
                <a:latin typeface="Times New Roman" panose="02020603050405020304" pitchFamily="18" charset="0"/>
                <a:cs typeface="Times New Roman" panose="02020603050405020304" pitchFamily="18" charset="0"/>
              </a:rPr>
              <a:t>).</a:t>
            </a:r>
          </a:p>
          <a:p>
            <a:endParaRPr lang="ru-RU" sz="2500" dirty="0">
              <a:latin typeface="Times New Roman" panose="02020603050405020304" pitchFamily="18" charset="0"/>
              <a:cs typeface="Times New Roman" panose="02020603050405020304" pitchFamily="18" charset="0"/>
            </a:endParaRPr>
          </a:p>
          <a:p>
            <a:r>
              <a:rPr lang="ru-RU" sz="2500" dirty="0">
                <a:latin typeface="Times New Roman" panose="02020603050405020304" pitchFamily="18" charset="0"/>
                <a:cs typeface="Times New Roman" panose="02020603050405020304" pitchFamily="18" charset="0"/>
              </a:rPr>
              <a:t>штраф в размере от трехсот тысяч до пятисот тысяч рублей или в размере заработной платы или иного дохода осужденного за период от одного года до двух лет, либо принудительные работы на срок до трех лет с лишением права занимать определенные должности или заниматься определенной деятельностью на срок до одного года или без такового, либо лишение свободы на срок до трех лет с лишением права занимать определенные должности или заниматься определенной деятельностью до одного года либо без такового.</a:t>
            </a: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8881"/>
            <a:ext cx="4172272" cy="2776578"/>
          </a:xfrm>
        </p:spPr>
      </p:pic>
    </p:spTree>
    <p:extLst>
      <p:ext uri="{BB962C8B-B14F-4D97-AF65-F5344CB8AC3E}">
        <p14:creationId xmlns:p14="http://schemas.microsoft.com/office/powerpoint/2010/main" val="1251289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1600" dirty="0">
                <a:latin typeface="Times New Roman" panose="02020603050405020304" pitchFamily="18" charset="0"/>
                <a:cs typeface="Times New Roman" panose="02020603050405020304" pitchFamily="18" charset="0"/>
              </a:rPr>
              <a:t>В 2016 году антимонопольными органами возбуждено более 400 дел о нарушении статьи 11 закона о защите конкуренции, из них около 80% - это картели. Выявлено более 300 сговоров на торгах. Количество картелей увеличилось на 18,4%, сговоров на торгах - на 28,4%.</a:t>
            </a:r>
          </a:p>
          <a:p>
            <a:r>
              <a:rPr lang="ru-RU" sz="1600" dirty="0">
                <a:latin typeface="Times New Roman" panose="02020603050405020304" pitchFamily="18" charset="0"/>
                <a:cs typeface="Times New Roman" panose="02020603050405020304" pitchFamily="18" charset="0"/>
              </a:rPr>
              <a:t>Одной из самых пораженных картелями сфер стали закупки медикаментов и медицинских изделий, было возбуждено более 70 антимонопольных дел. Деятельностью картелей охвачено 80 субъектов Российской Федерации, свыше 3 тысяч аукционов на общую сумму более 10 млрд рублей</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Так, в 2016 году ФАС </a:t>
            </a:r>
            <a:r>
              <a:rPr lang="ru-RU" sz="1600" dirty="0">
                <a:latin typeface="Times New Roman" panose="02020603050405020304" pitchFamily="18" charset="0"/>
                <a:cs typeface="Times New Roman" panose="02020603050405020304" pitchFamily="18" charset="0"/>
              </a:rPr>
              <a:t>России признала наличие картельного сговора между </a:t>
            </a:r>
            <a:r>
              <a:rPr lang="ru-RU" sz="1600" dirty="0" smtClean="0">
                <a:latin typeface="Times New Roman" panose="02020603050405020304" pitchFamily="18" charset="0"/>
                <a:cs typeface="Times New Roman" panose="02020603050405020304" pitchFamily="18" charset="0"/>
              </a:rPr>
              <a:t>фармацевтическими компаниями на </a:t>
            </a:r>
            <a:r>
              <a:rPr lang="ru-RU" sz="1600" dirty="0">
                <a:latin typeface="Times New Roman" panose="02020603050405020304" pitchFamily="18" charset="0"/>
                <a:cs typeface="Times New Roman" panose="02020603050405020304" pitchFamily="18" charset="0"/>
              </a:rPr>
              <a:t>государственных торгах по поставке лекарственных препаратов, медицинских изделий, средств дезинфекции и лечебного питания с целью поддержания цен на них (п.2 ч.1 чт.11 Закона о защите конкуренции).</a:t>
            </a:r>
            <a:endParaRPr lang="ru-RU" sz="1600" dirty="0" smtClean="0">
              <a:latin typeface="Times New Roman" panose="02020603050405020304" pitchFamily="18" charset="0"/>
              <a:cs typeface="Times New Roman" panose="02020603050405020304" pitchFamily="18" charset="0"/>
            </a:endParaRPr>
          </a:p>
          <a:p>
            <a:endParaRPr lang="ru-RU" sz="1900" dirty="0"/>
          </a:p>
          <a:p>
            <a:endParaRPr lang="ru-RU" dirty="0"/>
          </a:p>
        </p:txBody>
      </p:sp>
    </p:spTree>
    <p:extLst>
      <p:ext uri="{BB962C8B-B14F-4D97-AF65-F5344CB8AC3E}">
        <p14:creationId xmlns:p14="http://schemas.microsoft.com/office/powerpoint/2010/main" val="161093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r>
              <a:rPr lang="ru-RU" sz="2000" dirty="0" smtClean="0">
                <a:latin typeface="Times New Roman" panose="02020603050405020304" pitchFamily="18" charset="0"/>
                <a:cs typeface="Times New Roman" panose="02020603050405020304" pitchFamily="18" charset="0"/>
              </a:rPr>
              <a:t>Данное </a:t>
            </a:r>
            <a:r>
              <a:rPr lang="ru-RU" sz="2000" dirty="0">
                <a:latin typeface="Times New Roman" panose="02020603050405020304" pitchFamily="18" charset="0"/>
                <a:cs typeface="Times New Roman" panose="02020603050405020304" pitchFamily="18" charset="0"/>
              </a:rPr>
              <a:t>нарушение антимонопольного законодательства, в отличие от других разновидностей монополистической деятельности, характеризуется наличием </a:t>
            </a:r>
            <a:r>
              <a:rPr lang="ru-RU" sz="2000" b="1" u="sng" dirty="0">
                <a:latin typeface="Times New Roman" panose="02020603050405020304" pitchFamily="18" charset="0"/>
                <a:cs typeface="Times New Roman" panose="02020603050405020304" pitchFamily="18" charset="0"/>
              </a:rPr>
              <a:t>особого субъекта</a:t>
            </a:r>
            <a:r>
              <a:rPr lang="ru-RU" sz="2000" dirty="0">
                <a:latin typeface="Times New Roman" panose="02020603050405020304" pitchFamily="18" charset="0"/>
                <a:cs typeface="Times New Roman" panose="02020603050405020304" pitchFamily="18" charset="0"/>
              </a:rPr>
              <a:t> - лица, занимающего доминирующее положение (</a:t>
            </a:r>
            <a:r>
              <a:rPr lang="ru-RU" sz="2000" b="1" u="sng" dirty="0">
                <a:latin typeface="Times New Roman" panose="02020603050405020304" pitchFamily="18" charset="0"/>
                <a:cs typeface="Times New Roman" panose="02020603050405020304" pitchFamily="18" charset="0"/>
              </a:rPr>
              <a:t>доминанта</a:t>
            </a:r>
            <a:r>
              <a:rPr lang="ru-RU" sz="2000" dirty="0">
                <a:latin typeface="Times New Roman" panose="02020603050405020304" pitchFamily="18" charset="0"/>
                <a:cs typeface="Times New Roman" panose="02020603050405020304" pitchFamily="18" charset="0"/>
              </a:rPr>
              <a:t>)</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2132856"/>
            <a:ext cx="4038600" cy="3028950"/>
          </a:xfrm>
        </p:spPr>
      </p:pic>
    </p:spTree>
    <p:extLst>
      <p:ext uri="{BB962C8B-B14F-4D97-AF65-F5344CB8AC3E}">
        <p14:creationId xmlns:p14="http://schemas.microsoft.com/office/powerpoint/2010/main" val="4010831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457200" y="1600200"/>
            <a:ext cx="7787208" cy="4525963"/>
          </a:xfrm>
        </p:spPr>
        <p:txBody>
          <a:bodyPr>
            <a:normAutofit/>
          </a:bodyPr>
          <a:lstStyle/>
          <a:p>
            <a:r>
              <a:rPr lang="ru-RU" sz="2400" dirty="0">
                <a:latin typeface="Times New Roman" panose="02020603050405020304" pitchFamily="18" charset="0"/>
                <a:cs typeface="Times New Roman" panose="02020603050405020304" pitchFamily="18" charset="0"/>
              </a:rPr>
              <a:t>В сфере </a:t>
            </a:r>
            <a:r>
              <a:rPr lang="ru-RU" sz="2400" dirty="0" smtClean="0">
                <a:latin typeface="Times New Roman" panose="02020603050405020304" pitchFamily="18" charset="0"/>
                <a:cs typeface="Times New Roman" panose="02020603050405020304" pitchFamily="18" charset="0"/>
              </a:rPr>
              <a:t>строительства в 2016 году </a:t>
            </a:r>
            <a:r>
              <a:rPr lang="ru-RU" sz="2400" dirty="0">
                <a:latin typeface="Times New Roman" panose="02020603050405020304" pitchFamily="18" charset="0"/>
                <a:cs typeface="Times New Roman" panose="02020603050405020304" pitchFamily="18" charset="0"/>
              </a:rPr>
              <a:t>были выявлены признаки картелей на территории 50 регионов, более чем в 140 открытых аукционах в электронной форме на общую сумму около 7 млрд рублей.</a:t>
            </a:r>
          </a:p>
          <a:p>
            <a:endParaRPr lang="ru-RU" dirty="0"/>
          </a:p>
        </p:txBody>
      </p:sp>
      <p:sp>
        <p:nvSpPr>
          <p:cNvPr id="4" name="Объект 3"/>
          <p:cNvSpPr>
            <a:spLocks noGrp="1"/>
          </p:cNvSpPr>
          <p:nvPr>
            <p:ph sz="half" idx="2"/>
          </p:nvPr>
        </p:nvSpPr>
        <p:spPr>
          <a:xfrm>
            <a:off x="8388424" y="1600200"/>
            <a:ext cx="298376" cy="4525963"/>
          </a:xfrm>
        </p:spPr>
        <p:txBody>
          <a:bodyPr>
            <a:normAutofit/>
          </a:bodyPr>
          <a:lstStyle/>
          <a:p>
            <a:endParaRPr lang="ru-RU" dirty="0"/>
          </a:p>
        </p:txBody>
      </p:sp>
    </p:spTree>
    <p:extLst>
      <p:ext uri="{BB962C8B-B14F-4D97-AF65-F5344CB8AC3E}">
        <p14:creationId xmlns:p14="http://schemas.microsoft.com/office/powerpoint/2010/main" val="197447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normAutofit fontScale="92500" lnSpcReduction="10000"/>
          </a:bodyPr>
          <a:lstStyle/>
          <a:p>
            <a:r>
              <a:rPr lang="ru-RU" sz="1800" dirty="0" smtClean="0">
                <a:latin typeface="Times New Roman" panose="02020603050405020304" pitchFamily="18" charset="0"/>
                <a:cs typeface="Times New Roman" panose="02020603050405020304" pitchFamily="18" charset="0"/>
              </a:rPr>
              <a:t>В 2016 году Рязанское УФАС </a:t>
            </a:r>
            <a:r>
              <a:rPr lang="ru-RU" sz="1800" dirty="0">
                <a:latin typeface="Times New Roman" panose="02020603050405020304" pitchFamily="18" charset="0"/>
                <a:cs typeface="Times New Roman" panose="02020603050405020304" pitchFamily="18" charset="0"/>
              </a:rPr>
              <a:t>России </a:t>
            </a:r>
            <a:r>
              <a:rPr lang="ru-RU" sz="1800" dirty="0" smtClean="0">
                <a:latin typeface="Times New Roman" panose="02020603050405020304" pitchFamily="18" charset="0"/>
                <a:cs typeface="Times New Roman" panose="02020603050405020304" pitchFamily="18" charset="0"/>
              </a:rPr>
              <a:t>оштрафовало </a:t>
            </a:r>
            <a:r>
              <a:rPr lang="ru-RU" sz="1800" dirty="0">
                <a:latin typeface="Times New Roman" panose="02020603050405020304" pitchFamily="18" charset="0"/>
                <a:cs typeface="Times New Roman" panose="02020603050405020304" pitchFamily="18" charset="0"/>
              </a:rPr>
              <a:t>на 1 980 405 рублей ООО «</a:t>
            </a:r>
            <a:r>
              <a:rPr lang="ru-RU" sz="1800" dirty="0" err="1">
                <a:latin typeface="Times New Roman" panose="02020603050405020304" pitchFamily="18" charset="0"/>
                <a:cs typeface="Times New Roman" panose="02020603050405020304" pitchFamily="18" charset="0"/>
              </a:rPr>
              <a:t>АльянсДорСтрой</a:t>
            </a:r>
            <a:r>
              <a:rPr lang="ru-RU" sz="1800" dirty="0">
                <a:latin typeface="Times New Roman" panose="02020603050405020304" pitchFamily="18" charset="0"/>
                <a:cs typeface="Times New Roman" panose="02020603050405020304" pitchFamily="18" charset="0"/>
              </a:rPr>
              <a:t>» (в настоящее время — ООО Группа компаний «Альянс») по факту нарушения пункта 2 части 1 статьи 11 Федерального закона №135-ФЗ «О защите конкуренции», которое выразилось в заключении и реализации картеля направленного на поддержание </a:t>
            </a:r>
            <a:r>
              <a:rPr lang="ru-RU" sz="1800" dirty="0" smtClean="0">
                <a:latin typeface="Times New Roman" panose="02020603050405020304" pitchFamily="18" charset="0"/>
                <a:cs typeface="Times New Roman" panose="02020603050405020304" pitchFamily="18" charset="0"/>
              </a:rPr>
              <a:t>цен </a:t>
            </a:r>
            <a:r>
              <a:rPr lang="ru-RU" sz="1800" dirty="0">
                <a:latin typeface="Times New Roman" panose="02020603050405020304" pitchFamily="18" charset="0"/>
                <a:cs typeface="Times New Roman" panose="02020603050405020304" pitchFamily="18" charset="0"/>
              </a:rPr>
              <a:t>на </a:t>
            </a:r>
            <a:r>
              <a:rPr lang="ru-RU" sz="1800" dirty="0" smtClean="0">
                <a:latin typeface="Times New Roman" panose="02020603050405020304" pitchFamily="18" charset="0"/>
                <a:cs typeface="Times New Roman" panose="02020603050405020304" pitchFamily="18" charset="0"/>
              </a:rPr>
              <a:t>торгах (при проведении электронного аукциона на выполнение подрядных работ по капитальному ремонту железобетонного моста).</a:t>
            </a:r>
          </a:p>
          <a:p>
            <a:r>
              <a:rPr lang="ru-RU" sz="1800" dirty="0">
                <a:latin typeface="Times New Roman" panose="02020603050405020304" pitchFamily="18" charset="0"/>
                <a:cs typeface="Times New Roman" panose="02020603050405020304" pitchFamily="18" charset="0"/>
              </a:rPr>
              <a:t>Арбитражном </a:t>
            </a:r>
            <a:r>
              <a:rPr lang="ru-RU" sz="1800" dirty="0" smtClean="0">
                <a:latin typeface="Times New Roman" panose="02020603050405020304" pitchFamily="18" charset="0"/>
                <a:cs typeface="Times New Roman" panose="02020603050405020304" pitchFamily="18" charset="0"/>
              </a:rPr>
              <a:t>судом  </a:t>
            </a:r>
            <a:r>
              <a:rPr lang="ru-RU" sz="1800" dirty="0">
                <a:latin typeface="Times New Roman" panose="02020603050405020304" pitchFamily="18" charset="0"/>
                <a:cs typeface="Times New Roman" panose="02020603050405020304" pitchFamily="18" charset="0"/>
              </a:rPr>
              <a:t>Центрального </a:t>
            </a:r>
            <a:r>
              <a:rPr lang="ru-RU" sz="1800" dirty="0" smtClean="0">
                <a:latin typeface="Times New Roman" panose="02020603050405020304" pitchFamily="18" charset="0"/>
                <a:cs typeface="Times New Roman" panose="02020603050405020304" pitchFamily="18" charset="0"/>
              </a:rPr>
              <a:t>округа данное постановление оставлено в силе.</a:t>
            </a:r>
            <a:endParaRPr lang="ru-RU" sz="18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5374" y="2636912"/>
            <a:ext cx="3915097" cy="2040657"/>
          </a:xfrm>
        </p:spPr>
      </p:pic>
    </p:spTree>
    <p:extLst>
      <p:ext uri="{BB962C8B-B14F-4D97-AF65-F5344CB8AC3E}">
        <p14:creationId xmlns:p14="http://schemas.microsoft.com/office/powerpoint/2010/main" val="43945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r>
              <a:rPr lang="ru-RU" sz="2000" dirty="0" smtClean="0"/>
              <a:t>Хозяйствующие субъекты, занимающие доминирующее положение на рынке в Рязани</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550614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70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r>
              <a:rPr lang="ru-RU" sz="2000" dirty="0" smtClean="0">
                <a:latin typeface="Times New Roman" panose="02020603050405020304" pitchFamily="18" charset="0"/>
                <a:cs typeface="Times New Roman" panose="02020603050405020304" pitchFamily="18" charset="0"/>
              </a:rPr>
              <a:t>Ранее антимонопольный </a:t>
            </a:r>
            <a:r>
              <a:rPr lang="ru-RU" sz="2000" dirty="0">
                <a:latin typeface="Times New Roman" panose="02020603050405020304" pitchFamily="18" charset="0"/>
                <a:cs typeface="Times New Roman" panose="02020603050405020304" pitchFamily="18" charset="0"/>
              </a:rPr>
              <a:t>орган </a:t>
            </a:r>
            <a:r>
              <a:rPr lang="ru-RU" sz="2000" dirty="0" smtClean="0">
                <a:latin typeface="Times New Roman" panose="02020603050405020304" pitchFamily="18" charset="0"/>
                <a:cs typeface="Times New Roman" panose="02020603050405020304" pitchFamily="18" charset="0"/>
              </a:rPr>
              <a:t>вел </a:t>
            </a:r>
            <a:r>
              <a:rPr lang="ru-RU" sz="2000" dirty="0">
                <a:latin typeface="Times New Roman" panose="02020603050405020304" pitchFamily="18" charset="0"/>
                <a:cs typeface="Times New Roman" panose="02020603050405020304" pitchFamily="18" charset="0"/>
              </a:rPr>
              <a:t>реестр организаций, занимающих доминирующее положение на рынке</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В настоящее время такой реестр не ведется.</a:t>
            </a:r>
            <a:endParaRPr lang="ru-RU" sz="2000" dirty="0">
              <a:latin typeface="Times New Roman" panose="02020603050405020304" pitchFamily="18" charset="0"/>
              <a:cs typeface="Times New Roman" panose="02020603050405020304" pitchFamily="18" charset="0"/>
            </a:endParaRPr>
          </a:p>
          <a:p>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2060848"/>
            <a:ext cx="4104456" cy="936104"/>
          </a:xfrm>
        </p:spPr>
      </p:pic>
    </p:spTree>
    <p:extLst>
      <p:ext uri="{BB962C8B-B14F-4D97-AF65-F5344CB8AC3E}">
        <p14:creationId xmlns:p14="http://schemas.microsoft.com/office/powerpoint/2010/main" val="145484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457200" y="1600200"/>
            <a:ext cx="6419056" cy="4525963"/>
          </a:xfrm>
        </p:spPr>
        <p:txBody>
          <a:bodyPr>
            <a:normAutofit/>
          </a:bodyPr>
          <a:lstStyle/>
          <a:p>
            <a:r>
              <a:rPr lang="ru-RU" sz="2000" dirty="0" smtClean="0">
                <a:latin typeface="Times New Roman" panose="02020603050405020304" pitchFamily="18" charset="0"/>
                <a:cs typeface="Times New Roman" panose="02020603050405020304" pitchFamily="18" charset="0"/>
              </a:rPr>
              <a:t>В соответствии со статьей 5 Федерального закона </a:t>
            </a:r>
            <a:r>
              <a:rPr lang="ru-RU" sz="2000" dirty="0">
                <a:latin typeface="Times New Roman" panose="02020603050405020304" pitchFamily="18" charset="0"/>
                <a:cs typeface="Times New Roman" panose="02020603050405020304" pitchFamily="18" charset="0"/>
              </a:rPr>
              <a:t>от 26.07.2006 N 135-ФЗ </a:t>
            </a:r>
            <a:r>
              <a:rPr lang="ru-RU" sz="2000" dirty="0" smtClean="0">
                <a:latin typeface="Times New Roman" panose="02020603050405020304" pitchFamily="18" charset="0"/>
                <a:cs typeface="Times New Roman" panose="02020603050405020304" pitchFamily="18" charset="0"/>
              </a:rPr>
              <a:t>«О </a:t>
            </a:r>
            <a:r>
              <a:rPr lang="ru-RU" sz="2000" dirty="0">
                <a:latin typeface="Times New Roman" panose="02020603050405020304" pitchFamily="18" charset="0"/>
                <a:cs typeface="Times New Roman" panose="02020603050405020304" pitchFamily="18" charset="0"/>
              </a:rPr>
              <a:t>защите </a:t>
            </a:r>
            <a:r>
              <a:rPr lang="ru-RU" sz="2000" dirty="0" smtClean="0">
                <a:latin typeface="Times New Roman" panose="02020603050405020304" pitchFamily="18" charset="0"/>
                <a:cs typeface="Times New Roman" panose="02020603050405020304" pitchFamily="18" charset="0"/>
              </a:rPr>
              <a:t>конкуренции», если доля хозяйствующего субъекта превышает 35 %, это свидетельствует о признаках доминирующего положения такого субъекта.</a:t>
            </a:r>
            <a:endParaRPr lang="ru-RU" sz="2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7524328" y="1600200"/>
            <a:ext cx="1162472" cy="4525963"/>
          </a:xfrm>
        </p:spPr>
        <p:txBody>
          <a:bodyPr>
            <a:normAutofit/>
          </a:bodyPr>
          <a:lstStyle/>
          <a:p>
            <a:endParaRPr lang="ru-RU" dirty="0"/>
          </a:p>
        </p:txBody>
      </p:sp>
    </p:spTree>
    <p:extLst>
      <p:ext uri="{BB962C8B-B14F-4D97-AF65-F5344CB8AC3E}">
        <p14:creationId xmlns:p14="http://schemas.microsoft.com/office/powerpoint/2010/main" val="284719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1800" dirty="0" smtClean="0">
                <a:latin typeface="Times New Roman" panose="02020603050405020304" pitchFamily="18" charset="0"/>
                <a:cs typeface="Times New Roman" panose="02020603050405020304" pitchFamily="18" charset="0"/>
              </a:rPr>
              <a:t>В соответствии с частью 1 статьи </a:t>
            </a:r>
            <a:r>
              <a:rPr lang="ru-RU" sz="1800" dirty="0">
                <a:latin typeface="Times New Roman" panose="02020603050405020304" pitchFamily="18" charset="0"/>
                <a:cs typeface="Times New Roman" panose="02020603050405020304" pitchFamily="18" charset="0"/>
              </a:rPr>
              <a:t>10  Федерального закона от 26.07.2006 N 135-ФЗ «О защите </a:t>
            </a:r>
            <a:r>
              <a:rPr lang="ru-RU" sz="1800" dirty="0" smtClean="0">
                <a:latin typeface="Times New Roman" panose="02020603050405020304" pitchFamily="18" charset="0"/>
                <a:cs typeface="Times New Roman" panose="02020603050405020304" pitchFamily="18" charset="0"/>
              </a:rPr>
              <a:t>конкуренции» запрещаются </a:t>
            </a:r>
            <a:r>
              <a:rPr lang="ru-RU" sz="1800" dirty="0">
                <a:latin typeface="Times New Roman" panose="02020603050405020304" pitchFamily="18" charset="0"/>
                <a:cs typeface="Times New Roman" panose="02020603050405020304" pitchFamily="18" charset="0"/>
              </a:rPr>
              <a:t>действия (бездействие) занимающего доминирующее положение хозяйствующего субъекта, результатом которых являются или могут являться недопущение, ограничение, устранение конкуренции и (или) ущемление интересов других лиц (хозяйствующих субъектов) в сфере предпринимательской деятельности либо неопределенного круга потребителей, в том числе </a:t>
            </a:r>
            <a:r>
              <a:rPr lang="ru-RU" sz="1800" b="1" u="sng" dirty="0">
                <a:latin typeface="Times New Roman" panose="02020603050405020304" pitchFamily="18" charset="0"/>
                <a:cs typeface="Times New Roman" panose="02020603050405020304" pitchFamily="18" charset="0"/>
              </a:rPr>
              <a:t>следующие действия (бездействие):</a:t>
            </a:r>
          </a:p>
          <a:p>
            <a:endParaRPr lang="ru-RU" dirty="0"/>
          </a:p>
        </p:txBody>
      </p:sp>
    </p:spTree>
    <p:extLst>
      <p:ext uri="{BB962C8B-B14F-4D97-AF65-F5344CB8AC3E}">
        <p14:creationId xmlns:p14="http://schemas.microsoft.com/office/powerpoint/2010/main" val="269327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normAutofit/>
          </a:bodyPr>
          <a:lstStyle/>
          <a:p>
            <a:r>
              <a:rPr lang="ru-RU" sz="2000" dirty="0"/>
              <a:t>1) установление, поддержание монопольно высокой или монопольно низкой цены товара</a:t>
            </a:r>
          </a:p>
          <a:p>
            <a:endParaRPr lang="ru-RU" dirty="0"/>
          </a:p>
          <a:p>
            <a:endParaRPr lang="ru-RU" dirty="0"/>
          </a:p>
        </p:txBody>
      </p:sp>
      <p:sp>
        <p:nvSpPr>
          <p:cNvPr id="4" name="Объект 3"/>
          <p:cNvSpPr>
            <a:spLocks noGrp="1"/>
          </p:cNvSpPr>
          <p:nvPr>
            <p:ph sz="half" idx="2"/>
          </p:nvPr>
        </p:nvSpPr>
        <p:spPr/>
        <p:txBody>
          <a:bodyPr>
            <a:normAutofit/>
          </a:bodyPr>
          <a:lstStyle/>
          <a:p>
            <a:r>
              <a:rPr lang="ru-RU" sz="2000" dirty="0">
                <a:latin typeface="Times New Roman" panose="02020603050405020304" pitchFamily="18" charset="0"/>
                <a:cs typeface="Times New Roman" panose="02020603050405020304" pitchFamily="18" charset="0"/>
              </a:rPr>
              <a:t>2) изъятие товара из обращения, если результатом такого изъятия явилось повышение цены товара</a:t>
            </a:r>
          </a:p>
          <a:p>
            <a:endParaRPr lang="ru-RU" dirty="0"/>
          </a:p>
        </p:txBody>
      </p:sp>
    </p:spTree>
    <p:extLst>
      <p:ext uri="{BB962C8B-B14F-4D97-AF65-F5344CB8AC3E}">
        <p14:creationId xmlns:p14="http://schemas.microsoft.com/office/powerpoint/2010/main" val="242246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a:xfrm>
            <a:off x="457200" y="1268760"/>
            <a:ext cx="4038600" cy="5184576"/>
          </a:xfrm>
        </p:spPr>
        <p:txBody>
          <a:bodyPr>
            <a:normAutofit fontScale="25000" lnSpcReduction="20000"/>
          </a:bodyPr>
          <a:lstStyle/>
          <a:p>
            <a:r>
              <a:rPr lang="ru-RU" sz="4800" dirty="0">
                <a:latin typeface="Times New Roman" panose="02020603050405020304" pitchFamily="18" charset="0"/>
                <a:cs typeface="Times New Roman" panose="02020603050405020304" pitchFamily="18" charset="0"/>
              </a:rPr>
              <a:t>3) </a:t>
            </a:r>
            <a:r>
              <a:rPr lang="ru-RU" sz="4800" b="1" u="sng" dirty="0">
                <a:latin typeface="Times New Roman" panose="02020603050405020304" pitchFamily="18" charset="0"/>
                <a:cs typeface="Times New Roman" panose="02020603050405020304" pitchFamily="18" charset="0"/>
              </a:rPr>
              <a:t>навязывание</a:t>
            </a:r>
            <a:r>
              <a:rPr lang="ru-RU" sz="4800" dirty="0">
                <a:latin typeface="Times New Roman" panose="02020603050405020304" pitchFamily="18" charset="0"/>
                <a:cs typeface="Times New Roman" panose="02020603050405020304" pitchFamily="18" charset="0"/>
              </a:rPr>
              <a:t> </a:t>
            </a:r>
            <a:r>
              <a:rPr lang="ru-RU" sz="4800" b="1" u="sng" dirty="0">
                <a:latin typeface="Times New Roman" panose="02020603050405020304" pitchFamily="18" charset="0"/>
                <a:cs typeface="Times New Roman" panose="02020603050405020304" pitchFamily="18" charset="0"/>
              </a:rPr>
              <a:t>контрагенту условий договора, невыгодных </a:t>
            </a:r>
            <a:r>
              <a:rPr lang="ru-RU" sz="4800" dirty="0">
                <a:latin typeface="Times New Roman" panose="02020603050405020304" pitchFamily="18" charset="0"/>
                <a:cs typeface="Times New Roman" panose="02020603050405020304" pitchFamily="18" charset="0"/>
              </a:rPr>
              <a:t>для него или не относящихся к предмету договора (экономически или технологически не обоснованные и (или) прямо не предусмотренные федеральными законами, нормативными правовыми актами Президента Российской Федерации, нормативными правовыми актами Правительства Российской Федерации, нормативными правовыми актами уполномоченных федеральных органов исполнительной власти или судебными актами требования о передаче финансовых средств, иного имущества, в том числе имущественных прав, а также согласие заключить договор при условии внесения в него положений относительно товара, в котором контрагент не заинтересован, и другие требования</a:t>
            </a:r>
            <a:r>
              <a:rPr lang="ru-RU" sz="4800" dirty="0" smtClean="0">
                <a:latin typeface="Times New Roman" panose="02020603050405020304" pitchFamily="18" charset="0"/>
                <a:cs typeface="Times New Roman" panose="02020603050405020304" pitchFamily="18" charset="0"/>
              </a:rPr>
              <a:t>)</a:t>
            </a:r>
          </a:p>
          <a:p>
            <a:endParaRPr lang="ru-RU" sz="4800" dirty="0">
              <a:latin typeface="Times New Roman" panose="02020603050405020304" pitchFamily="18" charset="0"/>
              <a:cs typeface="Times New Roman" panose="02020603050405020304" pitchFamily="18" charset="0"/>
            </a:endParaRPr>
          </a:p>
          <a:p>
            <a:endParaRPr lang="ru-RU" sz="4800" dirty="0">
              <a:latin typeface="Times New Roman" panose="02020603050405020304" pitchFamily="18" charset="0"/>
              <a:cs typeface="Times New Roman" panose="02020603050405020304" pitchFamily="18" charset="0"/>
            </a:endParaRPr>
          </a:p>
          <a:p>
            <a:r>
              <a:rPr lang="ru-RU" sz="4800" b="1" u="sng" dirty="0" smtClean="0">
                <a:latin typeface="Times New Roman" panose="02020603050405020304" pitchFamily="18" charset="0"/>
                <a:cs typeface="Times New Roman" panose="02020603050405020304" pitchFamily="18" charset="0"/>
              </a:rPr>
              <a:t>ПРИМЕРЫ</a:t>
            </a:r>
            <a:r>
              <a:rPr lang="ru-RU" sz="4800" dirty="0" smtClean="0">
                <a:latin typeface="Times New Roman" panose="02020603050405020304" pitchFamily="18" charset="0"/>
                <a:cs typeface="Times New Roman" panose="02020603050405020304" pitchFamily="18" charset="0"/>
              </a:rPr>
              <a:t>. </a:t>
            </a:r>
            <a:r>
              <a:rPr lang="ru-RU" sz="4800" dirty="0">
                <a:latin typeface="Times New Roman" panose="02020603050405020304" pitchFamily="18" charset="0"/>
                <a:cs typeface="Times New Roman" panose="02020603050405020304" pitchFamily="18" charset="0"/>
              </a:rPr>
              <a:t>Действия Общества по отказу гражданину от заключения договоров ОСАГО без заключения договоров страхования жизни и здоровья или страхования </a:t>
            </a:r>
            <a:r>
              <a:rPr lang="ru-RU" sz="4800" dirty="0" smtClean="0">
                <a:latin typeface="Times New Roman" panose="02020603050405020304" pitchFamily="18" charset="0"/>
                <a:cs typeface="Times New Roman" panose="02020603050405020304" pitchFamily="18" charset="0"/>
              </a:rPr>
              <a:t>имущества</a:t>
            </a:r>
          </a:p>
          <a:p>
            <a:endParaRPr lang="ru-RU" sz="4800" dirty="0">
              <a:latin typeface="Times New Roman" panose="02020603050405020304" pitchFamily="18" charset="0"/>
              <a:cs typeface="Times New Roman" panose="02020603050405020304" pitchFamily="18" charset="0"/>
            </a:endParaRPr>
          </a:p>
          <a:p>
            <a:r>
              <a:rPr lang="ru-RU" sz="4800" dirty="0" smtClean="0">
                <a:latin typeface="Times New Roman" panose="02020603050405020304" pitchFamily="18" charset="0"/>
                <a:cs typeface="Times New Roman" panose="02020603050405020304" pitchFamily="18" charset="0"/>
              </a:rPr>
              <a:t>Взимание платы за осмотр твердых бытовых отходов (твердых коммунальных отходов) перед попаданием на полигон  ТБО г. Рязани признано нарушением антимонопольного законодательства (злоупотребление доминирующим положением  хозяйствующего субъекта, эксплуатирующего полигон). </a:t>
            </a:r>
            <a:endParaRPr lang="ru-RU" sz="4800" dirty="0">
              <a:latin typeface="Times New Roman" panose="02020603050405020304" pitchFamily="18" charset="0"/>
              <a:cs typeface="Times New Roman" panose="02020603050405020304" pitchFamily="18" charset="0"/>
            </a:endParaRPr>
          </a:p>
          <a:p>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2276872"/>
            <a:ext cx="4248472" cy="2692400"/>
          </a:xfrm>
        </p:spPr>
      </p:pic>
    </p:spTree>
    <p:extLst>
      <p:ext uri="{BB962C8B-B14F-4D97-AF65-F5344CB8AC3E}">
        <p14:creationId xmlns:p14="http://schemas.microsoft.com/office/powerpoint/2010/main" val="9146601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2309</Words>
  <Application>Microsoft Office PowerPoint</Application>
  <PresentationFormat>Экран (4:3)</PresentationFormat>
  <Paragraphs>129</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Хозяйствующие субъекты, занимающие доминирующее положение на рынке в Рязани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Статья 11. Запрет на ограничивающие конкуренцию соглашения хозяйствующих субъектов</vt:lpstr>
      <vt:lpstr>Презентация PowerPoint</vt:lpstr>
      <vt:lpstr>Виды соглашений</vt:lpstr>
      <vt:lpstr>Вертикальное соглашение – соглашение между хозяйствующими субъектами, один из которых приобретает товар, а другой предоставляет (продает) товар (п. 19 ст. 4 Закона о защите конкуренции). Стороны вертикального соглашения</vt:lpstr>
      <vt:lpstr>Горизонтальные соглашения</vt:lpstr>
      <vt:lpstr>Презентация PowerPoint</vt:lpstr>
      <vt:lpstr>Презентация PowerPoint</vt:lpstr>
      <vt:lpstr>Ответственность</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Мишкина Екатерина Александровна</dc:creator>
  <cp:lastModifiedBy>Мишкина Екатерина Александровна</cp:lastModifiedBy>
  <cp:revision>35</cp:revision>
  <cp:lastPrinted>2017-06-30T05:26:24Z</cp:lastPrinted>
  <dcterms:created xsi:type="dcterms:W3CDTF">2017-02-28T14:06:40Z</dcterms:created>
  <dcterms:modified xsi:type="dcterms:W3CDTF">2017-06-30T06:01:02Z</dcterms:modified>
</cp:coreProperties>
</file>