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85" r:id="rId2"/>
    <p:sldId id="528" r:id="rId3"/>
    <p:sldId id="543" r:id="rId4"/>
    <p:sldId id="544" r:id="rId5"/>
    <p:sldId id="545" r:id="rId6"/>
    <p:sldId id="547" r:id="rId7"/>
    <p:sldId id="550" r:id="rId8"/>
    <p:sldId id="546" r:id="rId9"/>
    <p:sldId id="549" r:id="rId10"/>
    <p:sldId id="542" r:id="rId11"/>
    <p:sldId id="555" r:id="rId12"/>
    <p:sldId id="554" r:id="rId13"/>
    <p:sldId id="556" r:id="rId14"/>
    <p:sldId id="553" r:id="rId15"/>
    <p:sldId id="538" r:id="rId16"/>
    <p:sldId id="536" r:id="rId17"/>
    <p:sldId id="535" r:id="rId18"/>
    <p:sldId id="537" r:id="rId19"/>
    <p:sldId id="557" r:id="rId20"/>
    <p:sldId id="529" r:id="rId21"/>
    <p:sldId id="371" r:id="rId22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D51E14-AC71-4D12-A6F3-EB63B292CA28}">
          <p14:sldIdLst>
            <p14:sldId id="385"/>
            <p14:sldId id="528"/>
            <p14:sldId id="543"/>
            <p14:sldId id="544"/>
            <p14:sldId id="545"/>
            <p14:sldId id="547"/>
            <p14:sldId id="550"/>
            <p14:sldId id="546"/>
            <p14:sldId id="549"/>
            <p14:sldId id="542"/>
            <p14:sldId id="555"/>
            <p14:sldId id="554"/>
            <p14:sldId id="556"/>
            <p14:sldId id="553"/>
            <p14:sldId id="538"/>
            <p14:sldId id="536"/>
            <p14:sldId id="535"/>
            <p14:sldId id="537"/>
            <p14:sldId id="557"/>
            <p14:sldId id="529"/>
            <p14:sldId id="3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463"/>
    <a:srgbClr val="3B9753"/>
    <a:srgbClr val="800000"/>
    <a:srgbClr val="35874A"/>
    <a:srgbClr val="4CB460"/>
    <a:srgbClr val="F5B20B"/>
    <a:srgbClr val="A2F709"/>
    <a:srgbClr val="E6681A"/>
    <a:srgbClr val="2A824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 autoAdjust="0"/>
  </p:normalViewPr>
  <p:slideViewPr>
    <p:cSldViewPr>
      <p:cViewPr>
        <p:scale>
          <a:sx n="80" d="100"/>
          <a:sy n="80" d="100"/>
        </p:scale>
        <p:origin x="-15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48" y="-72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жалоб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79-4CFA-8B56-100AD4E6BEA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Лист1!$A$2:$A$6</c:f>
              <c:strCache>
                <c:ptCount val="5"/>
                <c:pt idx="1">
                  <c:v>обоснованные</c:v>
                </c:pt>
                <c:pt idx="2">
                  <c:v>предписания</c:v>
                </c:pt>
                <c:pt idx="3">
                  <c:v>необоснованные</c:v>
                </c:pt>
                <c:pt idx="4">
                  <c:v>оставлены без рассмотрения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</c:v>
                </c:pt>
                <c:pt idx="2">
                  <c:v>6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79-4CFA-8B56-100AD4E6B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870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5" tIns="46497" rIns="92995" bIns="46497" numCol="1" anchor="t" anchorCtr="0" compatLnSpc="1">
            <a:prstTxWarp prst="textNoShape">
              <a:avLst/>
            </a:prstTxWarp>
          </a:bodyPr>
          <a:lstStyle>
            <a:lvl1pPr defTabSz="930099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2"/>
            <a:ext cx="2944869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5" tIns="46497" rIns="92995" bIns="46497" numCol="1" anchor="t" anchorCtr="0" compatLnSpc="1">
            <a:prstTxWarp prst="textNoShape">
              <a:avLst/>
            </a:prstTxWarp>
          </a:bodyPr>
          <a:lstStyle>
            <a:lvl1pPr algn="r" defTabSz="930099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9" y="4688936"/>
            <a:ext cx="5439719" cy="444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5" tIns="46497" rIns="92995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440"/>
            <a:ext cx="2944870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5" tIns="46497" rIns="92995" bIns="46497" numCol="1" anchor="b" anchorCtr="0" compatLnSpc="1">
            <a:prstTxWarp prst="textNoShape">
              <a:avLst/>
            </a:prstTxWarp>
          </a:bodyPr>
          <a:lstStyle>
            <a:lvl1pPr defTabSz="930099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379440"/>
            <a:ext cx="2944869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5" tIns="46497" rIns="92995" bIns="46497" numCol="1" anchor="b" anchorCtr="0" compatLnSpc="1">
            <a:prstTxWarp prst="textNoShape">
              <a:avLst/>
            </a:prstTxWarp>
          </a:bodyPr>
          <a:lstStyle>
            <a:lvl1pPr algn="r" defTabSz="930099" eaLnBrk="1" hangingPunct="1">
              <a:defRPr sz="1200"/>
            </a:lvl1pPr>
          </a:lstStyle>
          <a:p>
            <a:pPr>
              <a:defRPr/>
            </a:pPr>
            <a:fld id="{7293B32F-F05E-4076-8EAF-AEAE251E3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15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6097-3D11-417F-8CB0-CEB8CC50A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3A38C-90F2-40CF-A1FD-642FE03D8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9273-7A32-4E6D-B26E-C91A2F31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6086-7F13-4EFF-B343-B2D1AEE2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5510-4382-4282-B331-68910EF0F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8908-7B32-4B2F-907A-3D7710DA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7B5C6-1D0B-44F9-A972-AD79B8773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80133-9DA4-46F0-ACA6-A00CAE523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8B8F-56D7-4F89-A2FC-27D441BB4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32153-C7AD-423E-801A-9162EF881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89E6-0CF1-4B31-AF45-3678FE0D2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DB4C-94EF-48CB-963A-87E6E7D8D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C035-DEC7-4D84-9466-267CBD759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8B2F60-763E-4B92-A266-234F66DD6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66655F17F2DDDFC1A6435207349EBC0642CA04DE608D14C8BE2A064561B20EC503E07DAEC51DC679n5n0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azan.fas.gov.ru/" TargetMode="External"/><Relationship Id="rId2" Type="http://schemas.openxmlformats.org/officeDocument/2006/relationships/hyperlink" Target="mailto:E-mailto62@fas.gov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9"/>
          <p:cNvSpPr>
            <a:spLocks noChangeArrowheads="1"/>
          </p:cNvSpPr>
          <p:nvPr/>
        </p:nvSpPr>
        <p:spPr bwMode="auto">
          <a:xfrm>
            <a:off x="0" y="31242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ru-RU" dirty="0">
              <a:solidFill>
                <a:srgbClr val="333399"/>
              </a:solidFill>
              <a:latin typeface="+mn-lt"/>
            </a:endParaRPr>
          </a:p>
          <a:p>
            <a:pPr algn="r" eaLnBrk="1" hangingPunct="1">
              <a:defRPr/>
            </a:pPr>
            <a:endParaRPr lang="ru-RU" sz="30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076" name="Rectangle 3079"/>
          <p:cNvSpPr>
            <a:spLocks noChangeArrowheads="1"/>
          </p:cNvSpPr>
          <p:nvPr/>
        </p:nvSpPr>
        <p:spPr bwMode="auto">
          <a:xfrm>
            <a:off x="214282" y="2786058"/>
            <a:ext cx="8820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eaLnBrk="1" hangingPunct="1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НАРУШЕНИЕ ПРОЦЕДУРЫ ТОРГОВ</a:t>
            </a:r>
          </a:p>
        </p:txBody>
      </p:sp>
      <p:sp>
        <p:nvSpPr>
          <p:cNvPr id="3077" name="Text Box 3077"/>
          <p:cNvSpPr txBox="1">
            <a:spLocks noChangeArrowheads="1"/>
          </p:cNvSpPr>
          <p:nvPr/>
        </p:nvSpPr>
        <p:spPr bwMode="auto">
          <a:xfrm>
            <a:off x="3208392" y="5493778"/>
            <a:ext cx="57448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b="1" dirty="0" smtClean="0">
                <a:solidFill>
                  <a:srgbClr val="008080"/>
                </a:solidFill>
                <a:cs typeface="Arial" charset="0"/>
              </a:rPr>
              <a:t>УФАС России по Рязанской области 2017</a:t>
            </a:r>
            <a:endParaRPr lang="ru-RU" b="1" dirty="0">
              <a:solidFill>
                <a:srgbClr val="00808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Предусмотренный </a:t>
            </a:r>
            <a:r>
              <a:rPr lang="ru-RU" dirty="0"/>
              <a:t>порядок рассмотрения жалоб </a:t>
            </a:r>
            <a:r>
              <a:rPr lang="ru-RU" dirty="0">
                <a:solidFill>
                  <a:srgbClr val="C00000"/>
                </a:solidFill>
              </a:rPr>
              <a:t>не распространяется </a:t>
            </a:r>
            <a:r>
              <a:rPr lang="ru-RU" dirty="0"/>
              <a:t>на жалобы в отношении торгов в рамках государственных (муниципальных) закупок. Такие жалобы рассматриваются в порядке, установленном Законом N 44-ФЗ.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ea typeface="ＭＳ Ｐゴシック" pitchFamily="34" charset="-128"/>
              </a:rPr>
              <a:t>ВНИМАНИЕ!!! СРОКИ!!!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Обжалование действий составляет: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 дней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подведения итогов либо в случае, если предусмотрено размещение результатов торгов на сайте в информационно-телекоммуникационной сети Интернет, со дня такого размещения;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подведения итогов торгов либо в случае, если предусмотрено размещение результатов торгов на сайте в информационно-телекоммуникационной сети Интернет, со дня такого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размещения, если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торгов договор не был заключен либо торги были признаны несостоявшимися.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a typeface="ＭＳ Ｐゴシック" pitchFamily="34" charset="-128"/>
              </a:rPr>
              <a:t>ВНИМАНИЕ!!! СРОКИ!!!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ОБЖАЛОВАНИЕ действий организаций,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000000"/>
                </a:solidFill>
              </a:rPr>
              <a:t>о</a:t>
            </a:r>
            <a:r>
              <a:rPr lang="ru-RU" sz="2400" b="1" dirty="0" smtClean="0">
                <a:solidFill>
                  <a:srgbClr val="000000"/>
                </a:solidFill>
              </a:rPr>
              <a:t>существляющих эксплуатацию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сетей, </a:t>
            </a:r>
            <a:r>
              <a:rPr lang="ru-RU" sz="2800" dirty="0" smtClean="0">
                <a:solidFill>
                  <a:srgbClr val="7030A0"/>
                </a:solidFill>
              </a:rPr>
              <a:t>не </a:t>
            </a:r>
            <a:r>
              <a:rPr lang="ru-RU" sz="2800" dirty="0">
                <a:solidFill>
                  <a:srgbClr val="7030A0"/>
                </a:solidFill>
              </a:rPr>
              <a:t>позднее чем в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течение </a:t>
            </a:r>
            <a:r>
              <a:rPr lang="ru-RU" sz="2800" b="1" dirty="0">
                <a:solidFill>
                  <a:srgbClr val="FF0000"/>
                </a:solidFill>
              </a:rPr>
              <a:t>трёх месяцев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со </a:t>
            </a:r>
            <a:r>
              <a:rPr lang="ru-RU" sz="2800" dirty="0">
                <a:solidFill>
                  <a:srgbClr val="7030A0"/>
                </a:solidFill>
              </a:rPr>
              <a:t>дня принятия акта и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>
                <a:solidFill>
                  <a:srgbClr val="7030A0"/>
                </a:solidFill>
              </a:rPr>
              <a:t>или) совершения действия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>
                <a:solidFill>
                  <a:srgbClr val="7030A0"/>
                </a:solidFill>
              </a:rPr>
              <a:t>бездействия)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уполномоченного 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органа </a:t>
            </a:r>
            <a:r>
              <a:rPr lang="ru-RU" sz="2800" dirty="0">
                <a:solidFill>
                  <a:srgbClr val="7030A0"/>
                </a:solidFill>
              </a:rPr>
              <a:t>и (или) </a:t>
            </a:r>
            <a:r>
              <a:rPr lang="ru-RU" sz="2800" dirty="0" smtClean="0">
                <a:solidFill>
                  <a:srgbClr val="7030A0"/>
                </a:solidFill>
              </a:rPr>
              <a:t>организации, 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осуществляющей </a:t>
            </a:r>
            <a:r>
              <a:rPr lang="ru-RU" sz="2800" dirty="0">
                <a:solidFill>
                  <a:srgbClr val="7030A0"/>
                </a:solidFill>
              </a:rPr>
              <a:t>эксплуатацию </a:t>
            </a:r>
            <a:r>
              <a:rPr lang="ru-RU" sz="2800" dirty="0" smtClean="0">
                <a:solidFill>
                  <a:srgbClr val="7030A0"/>
                </a:solidFill>
              </a:rPr>
              <a:t>сетей</a:t>
            </a:r>
          </a:p>
          <a:p>
            <a:pPr marL="0" lvl="0" indent="0">
              <a:buNone/>
            </a:pPr>
            <a:endParaRPr lang="ru-RU" sz="4000" dirty="0">
              <a:solidFill>
                <a:srgbClr val="000000"/>
              </a:solidFill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27" y="1844824"/>
            <a:ext cx="37311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3200" dirty="0" smtClean="0"/>
              <a:t>Если сроки подачи жалобы пропущены?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/>
              </a:rPr>
              <a:t>Если заявителем нарушен трехмесячный срок, то антимонопольный орган не вправе возвратить жалобу заявителю и должен рассмотреть жалобу в порядке, установленном 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Административным 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/>
                <a:hlinkClick r:id="rId2"/>
              </a:rPr>
              <a:t>регламентом ФАС России по исполнению государственной функции по возбуждению </a:t>
            </a:r>
            <a:r>
              <a:rPr lang="ru-RU" sz="2800" dirty="0">
                <a:solidFill>
                  <a:srgbClr val="0000FF"/>
                </a:solidFill>
                <a:latin typeface="Times New Roman"/>
                <a:hlinkClick r:id="rId2"/>
              </a:rPr>
              <a:t>и рассмотрению дел о нарушении антимонопольного законодательства </a:t>
            </a:r>
            <a:r>
              <a:rPr lang="ru-RU" sz="2800" dirty="0" smtClean="0">
                <a:solidFill>
                  <a:srgbClr val="0000FF"/>
                </a:solidFill>
                <a:latin typeface="Times New Roman"/>
                <a:hlinkClick r:id="rId2"/>
              </a:rPr>
              <a:t>Российской Федерации, </a:t>
            </a:r>
            <a:r>
              <a:rPr lang="ru-RU" sz="2800" dirty="0">
                <a:solidFill>
                  <a:srgbClr val="0000FF"/>
                </a:solidFill>
                <a:latin typeface="Times New Roman"/>
                <a:hlinkClick r:id="rId2"/>
              </a:rPr>
              <a:t>утвержденным Приказом ФАС России от 25 мая 2012 </a:t>
            </a:r>
            <a:r>
              <a:rPr lang="ru-RU" sz="2800" dirty="0" smtClean="0">
                <a:solidFill>
                  <a:srgbClr val="0000FF"/>
                </a:solidFill>
                <a:latin typeface="Times New Roman"/>
                <a:hlinkClick r:id="rId2"/>
              </a:rPr>
              <a:t>N </a:t>
            </a:r>
            <a:r>
              <a:rPr lang="ru-RU" sz="2800" dirty="0">
                <a:solidFill>
                  <a:srgbClr val="0000FF"/>
                </a:solidFill>
                <a:latin typeface="Times New Roman"/>
                <a:hlinkClick r:id="rId2"/>
              </a:rPr>
              <a:t>339.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ru-RU" dirty="0" smtClean="0"/>
              <a:t>Способы подачи жалобы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0133-9DA4-46F0-ACA6-A00CAE5232F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125538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85" y="1125538"/>
            <a:ext cx="255381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3334677" cy="2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2616" y="3645024"/>
            <a:ext cx="3384376" cy="2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Иным образом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0133-9DA4-46F0-ACA6-A00CAE5232F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077" name="Picture 5" descr="https://otc.ru/portals/0/Files/Content/Images/shtrafy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2697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a typeface="ＭＳ Ｐゴシック" pitchFamily="34" charset="-128"/>
              </a:rPr>
              <a:t>ЭТАПЫ АДМИНИСТРАТИВНОЙ ПРОЦЕДУРЫ </a:t>
            </a:r>
            <a:endParaRPr lang="ru-RU" sz="28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3960440" cy="3672408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1этап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Предварительное рассмотрение жалобы на предмет соответствия предъявленным статье 18.1 закона о защите конкуренции требованиям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 этап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Определение подведомственности рассмотрения жалобы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95536" y="5013176"/>
            <a:ext cx="8424936" cy="1431850"/>
          </a:xfr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5 этап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Изготовление решения </a:t>
            </a:r>
            <a:r>
              <a:rPr lang="ru-RU" sz="2000" dirty="0">
                <a:solidFill>
                  <a:schemeClr val="tx1"/>
                </a:solidFill>
              </a:rPr>
              <a:t>и предписания и направление их сторонам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16016" y="1124744"/>
            <a:ext cx="4041775" cy="3600400"/>
          </a:xfr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3 </a:t>
            </a:r>
            <a:r>
              <a:rPr lang="ru-RU" sz="2000" b="1" dirty="0" smtClean="0">
                <a:solidFill>
                  <a:srgbClr val="FF0000"/>
                </a:solidFill>
              </a:rPr>
              <a:t>этап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Размещение информации о поступлении жалобы на сайте антимонопольного органа и уведомление заявителя о месте и времени рассмотрения жалобы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4 этап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Рассмотрение жалобы по существу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0133-9DA4-46F0-ACA6-A00CAE5232F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976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a typeface="ＭＳ Ｐゴシック" pitchFamily="34" charset="-128"/>
              </a:rPr>
              <a:t>РЕШЕНИЕ и ПРЕДПИСАНИЕ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РЕШЕНИЕ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Принимается Комиссией управления в составе не менее 50% общего числа членов, но не менее 3 человек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Содержит</a:t>
            </a:r>
            <a:r>
              <a:rPr lang="ru-RU" sz="2000" dirty="0" smtClean="0">
                <a:solidFill>
                  <a:schemeClr val="tx1"/>
                </a:solidFill>
              </a:rPr>
              <a:t> наименование органа, чьи действия обжалуются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Доводы</a:t>
            </a:r>
            <a:r>
              <a:rPr lang="ru-RU" sz="2000" dirty="0" smtClean="0">
                <a:solidFill>
                  <a:schemeClr val="tx1"/>
                </a:solidFill>
              </a:rPr>
              <a:t> заявителя </a:t>
            </a:r>
            <a:r>
              <a:rPr lang="ru-RU" sz="2000" b="1" dirty="0" smtClean="0">
                <a:solidFill>
                  <a:schemeClr val="tx1"/>
                </a:solidFill>
              </a:rPr>
              <a:t>и возражения  </a:t>
            </a:r>
            <a:r>
              <a:rPr lang="ru-RU" sz="2000" dirty="0" smtClean="0">
                <a:solidFill>
                  <a:schemeClr val="tx1"/>
                </a:solidFill>
              </a:rPr>
              <a:t>лиц, чьи акты обжалуются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Выводы</a:t>
            </a:r>
            <a:r>
              <a:rPr lang="ru-RU" sz="2000" dirty="0" smtClean="0">
                <a:solidFill>
                  <a:schemeClr val="tx1"/>
                </a:solidFill>
              </a:rPr>
              <a:t> о нормах законодательства, которые нарушены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Заключение</a:t>
            </a:r>
            <a:r>
              <a:rPr lang="ru-RU" sz="2000" dirty="0" smtClean="0">
                <a:solidFill>
                  <a:schemeClr val="tx1"/>
                </a:solidFill>
              </a:rPr>
              <a:t> о признании жалобы (не)обоснованной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предписание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Меры</a:t>
            </a:r>
            <a:r>
              <a:rPr lang="ru-RU" sz="2000" dirty="0" smtClean="0">
                <a:solidFill>
                  <a:schemeClr val="tx1"/>
                </a:solidFill>
              </a:rPr>
              <a:t> по выдаче предписания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0133-9DA4-46F0-ACA6-A00CAE5232F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9552" y="4663496"/>
            <a:ext cx="4243387" cy="13684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ПРЕДПИСАНИЕ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Обязательно</a:t>
            </a:r>
            <a:r>
              <a:rPr lang="ru-RU" sz="2000" dirty="0" smtClean="0">
                <a:solidFill>
                  <a:schemeClr val="tx1"/>
                </a:solidFill>
              </a:rPr>
              <a:t> для исполнения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установленные </a:t>
            </a:r>
            <a:r>
              <a:rPr lang="ru-RU" sz="2000" b="1" dirty="0" smtClean="0">
                <a:solidFill>
                  <a:schemeClr val="tx1"/>
                </a:solidFill>
              </a:rPr>
              <a:t>сроки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1" name="Picture 3" descr="C:\Users\Eroshina\Desktop\Совещание с СРО\Fotolia_62678180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104456" cy="25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a typeface="ＭＳ Ｐゴシック" pitchFamily="34" charset="-128"/>
              </a:rPr>
              <a:t>АДМИНИСТРАТИВНАЯ ОТВЕТСТВЕННОСТЬ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187581" y="2636912"/>
            <a:ext cx="4176464" cy="1296144"/>
          </a:xfrm>
        </p:spPr>
        <p:txBody>
          <a:bodyPr/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000" spc="-150" dirty="0" smtClean="0">
                <a:solidFill>
                  <a:srgbClr val="0070C0"/>
                </a:solidFill>
              </a:rPr>
              <a:t>Нарушение порядка  </a:t>
            </a:r>
            <a:r>
              <a:rPr lang="ru-RU" sz="2000" spc="-150" dirty="0">
                <a:solidFill>
                  <a:srgbClr val="0070C0"/>
                </a:solidFill>
              </a:rPr>
              <a:t>осуществления закупки </a:t>
            </a:r>
            <a:r>
              <a:rPr lang="ru-RU" sz="2000" spc="-150" dirty="0" smtClean="0">
                <a:solidFill>
                  <a:srgbClr val="0070C0"/>
                </a:solidFill>
              </a:rPr>
              <a:t> товаров</a:t>
            </a:r>
            <a:r>
              <a:rPr lang="ru-RU" sz="2000" spc="-150" dirty="0">
                <a:solidFill>
                  <a:srgbClr val="0070C0"/>
                </a:solidFill>
              </a:rPr>
              <a:t>, работ, услуг отдельными видами юридических лиц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151577" y="3933056"/>
            <a:ext cx="4248472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СТАТЬЯ 7.23.4 КоАП РФ</a:t>
            </a:r>
          </a:p>
          <a:p>
            <a:pPr lvl="0"/>
            <a:r>
              <a:rPr lang="ru-RU" sz="2000" b="1" dirty="0">
                <a:solidFill>
                  <a:srgbClr val="000000"/>
                </a:solidFill>
              </a:rPr>
              <a:t>Административный штраф </a:t>
            </a:r>
            <a:r>
              <a:rPr lang="ru-RU" sz="2000" dirty="0">
                <a:solidFill>
                  <a:srgbClr val="000000"/>
                </a:solidFill>
              </a:rPr>
              <a:t>для </a:t>
            </a:r>
            <a:r>
              <a:rPr lang="ru-RU" sz="2000" b="1" dirty="0">
                <a:solidFill>
                  <a:srgbClr val="000000"/>
                </a:solidFill>
              </a:rPr>
              <a:t>должностных лиц </a:t>
            </a:r>
            <a:r>
              <a:rPr lang="ru-RU" sz="2000" dirty="0">
                <a:solidFill>
                  <a:srgbClr val="000000"/>
                </a:solidFill>
              </a:rPr>
              <a:t>– </a:t>
            </a:r>
            <a:r>
              <a:rPr lang="ru-RU" sz="2000" dirty="0" smtClean="0">
                <a:solidFill>
                  <a:srgbClr val="000000"/>
                </a:solidFill>
              </a:rPr>
              <a:t>от </a:t>
            </a:r>
            <a:r>
              <a:rPr lang="ru-RU" sz="2000" dirty="0">
                <a:solidFill>
                  <a:srgbClr val="000000"/>
                </a:solidFill>
              </a:rPr>
              <a:t>2 тысяч до 50 тысяч рублей </a:t>
            </a:r>
            <a:r>
              <a:rPr lang="ru-RU" sz="2000" b="1" dirty="0" smtClean="0">
                <a:solidFill>
                  <a:srgbClr val="000000"/>
                </a:solidFill>
              </a:rPr>
              <a:t>Административный </a:t>
            </a:r>
            <a:r>
              <a:rPr lang="ru-RU" sz="2000" b="1" dirty="0">
                <a:solidFill>
                  <a:srgbClr val="000000"/>
                </a:solidFill>
              </a:rPr>
              <a:t>штраф на юридических лиц </a:t>
            </a:r>
            <a:r>
              <a:rPr lang="ru-RU" sz="2000" dirty="0">
                <a:solidFill>
                  <a:srgbClr val="000000"/>
                </a:solidFill>
              </a:rPr>
              <a:t>– от </a:t>
            </a:r>
            <a:r>
              <a:rPr lang="ru-RU" sz="2000" dirty="0" smtClean="0">
                <a:solidFill>
                  <a:srgbClr val="000000"/>
                </a:solidFill>
              </a:rPr>
              <a:t>20 </a:t>
            </a:r>
            <a:r>
              <a:rPr lang="ru-RU" sz="2000" dirty="0">
                <a:solidFill>
                  <a:srgbClr val="000000"/>
                </a:solidFill>
              </a:rPr>
              <a:t>тысяч до 300 тысяч рублей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248472" cy="2232247"/>
          </a:xfrm>
        </p:spPr>
        <p:txBody>
          <a:bodyPr/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обязательных в соответствии с законодательством Российской Федерации торгов, продажи государственного или муниципального имущества, порядка заключения договоров по результатам проведения таких торгов и продажи или в случае, если такие торги признаны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несостоявшимися</a:t>
            </a:r>
          </a:p>
          <a:p>
            <a:pPr algn="ctr"/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4"/>
          </p:nvPr>
        </p:nvSpPr>
        <p:spPr>
          <a:xfrm>
            <a:off x="4572000" y="3212976"/>
            <a:ext cx="4401815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СТАТЬЯ 7.23.3 КоАП РФ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Административный штраф </a:t>
            </a:r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b="1" dirty="0" smtClean="0">
                <a:solidFill>
                  <a:schemeClr val="tx1"/>
                </a:solidFill>
              </a:rPr>
              <a:t>должностных лиц </a:t>
            </a:r>
            <a:r>
              <a:rPr lang="ru-RU" sz="2000" dirty="0" smtClean="0">
                <a:solidFill>
                  <a:schemeClr val="tx1"/>
                </a:solidFill>
              </a:rPr>
              <a:t>– от 2 тысяч до </a:t>
            </a:r>
            <a:r>
              <a:rPr lang="ru-RU" sz="2000" dirty="0">
                <a:solidFill>
                  <a:schemeClr val="tx1"/>
                </a:solidFill>
              </a:rPr>
              <a:t>5</a:t>
            </a:r>
            <a:r>
              <a:rPr lang="ru-RU" sz="2000" dirty="0" smtClean="0">
                <a:solidFill>
                  <a:schemeClr val="tx1"/>
                </a:solidFill>
              </a:rPr>
              <a:t>0 тысяч рублей либо </a:t>
            </a:r>
            <a:r>
              <a:rPr lang="ru-RU" sz="2000" dirty="0">
                <a:solidFill>
                  <a:schemeClr val="tx1"/>
                </a:solidFill>
              </a:rPr>
              <a:t>дисквалификация на срок от шести месяцев до одного года.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Административный штраф на юридических лиц </a:t>
            </a:r>
            <a:r>
              <a:rPr lang="ru-RU" sz="2000" dirty="0" smtClean="0">
                <a:solidFill>
                  <a:schemeClr val="tx1"/>
                </a:solidFill>
              </a:rPr>
              <a:t>– от 5 тысяч до 300 тысяч рублей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27" name="Picture 3" descr="C:\Users\Eroshina\Desktop\Совещание с СРО\коде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94">
            <a:off x="593696" y="1000181"/>
            <a:ext cx="3364235" cy="166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рассмотрения жалоб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48919"/>
              </p:ext>
            </p:extLst>
          </p:nvPr>
        </p:nvGraphicFramePr>
        <p:xfrm>
          <a:off x="457200" y="908720"/>
          <a:ext cx="447484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4048" y="1535113"/>
            <a:ext cx="4032448" cy="4591050"/>
          </a:xfrm>
        </p:spPr>
        <p:txBody>
          <a:bodyPr/>
          <a:lstStyle/>
          <a:p>
            <a:r>
              <a:rPr lang="ru-RU" dirty="0" smtClean="0"/>
              <a:t>За период с января по июнь 2017 года: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tx2"/>
                </a:solidFill>
              </a:rPr>
              <a:t>Всего </a:t>
            </a:r>
            <a:r>
              <a:rPr lang="ru-RU" dirty="0" smtClean="0"/>
              <a:t>– 24 жалобы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Обоснованные</a:t>
            </a:r>
            <a:r>
              <a:rPr lang="ru-RU" dirty="0" smtClean="0"/>
              <a:t> – 6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Выдано предписаний- </a:t>
            </a:r>
            <a:r>
              <a:rPr lang="ru-RU" dirty="0" smtClean="0"/>
              <a:t>6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Необоснованные</a:t>
            </a:r>
            <a:r>
              <a:rPr lang="ru-RU" dirty="0" smtClean="0"/>
              <a:t> – 13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Оставлены без рассмотрения </a:t>
            </a:r>
            <a:r>
              <a:rPr lang="ru-RU" dirty="0" smtClean="0"/>
              <a:t>– 5.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C8B8F-56D7-4F89-A2FC-27D441BB419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8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Aft>
                <a:spcPts val="0"/>
              </a:spcAft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Жалобы на действия (бездействия) заказчика при закупке товаров, работ, услуг, осуществляемой при проведении торгов или запроса котировок, рассматриваются ФАС России и его территориальными органами в порядке, установленном Федеральным законом «О </a:t>
            </a:r>
            <a:r>
              <a:rPr lang="ru-RU" dirty="0">
                <a:latin typeface="+mn-lt"/>
                <a:cs typeface="Times New Roman" pitchFamily="18" charset="0"/>
              </a:rPr>
              <a:t>з</a:t>
            </a:r>
            <a:r>
              <a:rPr lang="ru-RU" dirty="0" smtClean="0">
                <a:latin typeface="+mn-lt"/>
                <a:cs typeface="Times New Roman" pitchFamily="18" charset="0"/>
              </a:rPr>
              <a:t>ащите конкуренции»</a:t>
            </a:r>
          </a:p>
          <a:p>
            <a:pPr indent="450850" algn="just"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indent="450850" algn="just"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indent="450850" algn="just"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indent="450850" algn="just"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indent="450850" algn="just"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indent="450850" algn="just"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indent="450850" algn="just"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indent="450850" algn="just"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indent="450850" algn="just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        </a:t>
            </a:r>
          </a:p>
          <a:p>
            <a:pPr algn="just" eaLnBrk="1" hangingPunct="1">
              <a:defRPr/>
            </a:pPr>
            <a:endParaRPr lang="ru-RU" sz="2200" b="1" u="sng" dirty="0" smtClean="0">
              <a:solidFill>
                <a:srgbClr val="333399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547687"/>
          </a:xfrm>
        </p:spPr>
        <p:txBody>
          <a:bodyPr lIns="90000" tIns="45000" rIns="90000" bIns="45000" anchor="t"/>
          <a:lstStyle/>
          <a:p>
            <a:pPr>
              <a:lnSpc>
                <a:spcPts val="2200"/>
              </a:lnSpc>
              <a:buSzPct val="45000"/>
              <a:buFont typeface="StarSymbol"/>
              <a:buNone/>
            </a:pPr>
            <a:endParaRPr lang="ru-RU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C92E-39BB-49EB-8567-906EA4F7A24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56728"/>
            <a:ext cx="53625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001" y="692696"/>
            <a:ext cx="84879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400" dirty="0" smtClean="0">
                <a:latin typeface="+mn-lt"/>
                <a:cs typeface="Times New Roman" pitchFamily="18" charset="0"/>
              </a:rPr>
              <a:t> </a:t>
            </a: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spcAft>
                <a:spcPts val="1800"/>
              </a:spcAft>
              <a:defRPr/>
            </a:pPr>
            <a:endParaRPr lang="ru-RU" sz="2400" dirty="0" smtClean="0"/>
          </a:p>
          <a:p>
            <a:pPr algn="just">
              <a:spcAft>
                <a:spcPts val="1800"/>
              </a:spcAft>
              <a:defRPr/>
            </a:pPr>
            <a:endParaRPr lang="ru-RU" sz="2400" b="1" dirty="0">
              <a:solidFill>
                <a:srgbClr val="C00000"/>
              </a:solidFill>
              <a:latin typeface="+mn-lt"/>
              <a:cs typeface="Mangal" pitchFamily="18" charset="0"/>
            </a:endParaRPr>
          </a:p>
          <a:p>
            <a:pPr algn="just" eaLnBrk="1" hangingPunct="1">
              <a:defRPr/>
            </a:pPr>
            <a:endParaRPr lang="ru-RU" sz="2200" b="1" u="sng" dirty="0" smtClean="0">
              <a:solidFill>
                <a:srgbClr val="333399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lIns="90000" tIns="45000" rIns="90000" bIns="45000" anchor="t"/>
          <a:lstStyle/>
          <a:p>
            <a:pPr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dirty="0" smtClean="0">
                <a:solidFill>
                  <a:schemeClr val="tx1"/>
                </a:solidFill>
                <a:ea typeface="ＭＳ Ｐゴシック" pitchFamily="34" charset="-128"/>
              </a:rPr>
              <a:t>КУДА </a:t>
            </a:r>
            <a:r>
              <a:rPr lang="ru-RU" sz="2400" b="1" dirty="0" smtClean="0">
                <a:solidFill>
                  <a:schemeClr val="tx1"/>
                </a:solidFill>
                <a:ea typeface="ＭＳ Ｐゴシック" pitchFamily="34" charset="-128"/>
              </a:rPr>
              <a:t>ОБРАЩАТЬСЯ?</a:t>
            </a:r>
            <a:endParaRPr lang="ru-RU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923928" y="1052736"/>
            <a:ext cx="4762872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Управление Федеральной антимонопольной службы по Рязанской области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г. Рязань,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</a:rPr>
              <a:t>л. Ленина, 34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</a:rPr>
              <a:t>ел. 27-44-95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</a:rPr>
              <a:t>ел/факс 25-45-10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  <a:hlinkClick r:id="rId2"/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-mail</a:t>
            </a:r>
            <a:r>
              <a:rPr lang="ru-RU" sz="2400" b="1" dirty="0" smtClean="0">
                <a:solidFill>
                  <a:schemeClr val="tx1"/>
                </a:solidFill>
                <a:hlinkClick r:id="rId2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to62@fas.gov.ru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2400" b="1" dirty="0" smtClean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www.ryazan.fas.gov.ru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C92E-39BB-49EB-8567-906EA4F7A24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1" y="1412776"/>
            <a:ext cx="37879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55576" y="3068960"/>
            <a:ext cx="7958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 dirty="0"/>
              <a:t>СПАСИБО ЗА ВНИМАНИЕ!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рассматривает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</a:t>
            </a:r>
            <a:r>
              <a:rPr lang="ru-RU" sz="2200" dirty="0" smtClean="0"/>
              <a:t>у: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4CB460"/>
                </a:solidFill>
              </a:rPr>
              <a:t>1. Если закупка </a:t>
            </a:r>
            <a:r>
              <a:rPr lang="ru-RU" dirty="0">
                <a:solidFill>
                  <a:srgbClr val="4CB460"/>
                </a:solidFill>
              </a:rPr>
              <a:t>товаров, </a:t>
            </a:r>
            <a:endParaRPr lang="ru-RU" dirty="0" smtClean="0">
              <a:solidFill>
                <a:srgbClr val="4CB4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4CB460"/>
                </a:solidFill>
              </a:rPr>
              <a:t>работ</a:t>
            </a:r>
            <a:r>
              <a:rPr lang="ru-RU" dirty="0">
                <a:solidFill>
                  <a:srgbClr val="4CB460"/>
                </a:solidFill>
              </a:rPr>
              <a:t>, услуг </a:t>
            </a:r>
            <a:r>
              <a:rPr lang="ru-RU" dirty="0" smtClean="0">
                <a:solidFill>
                  <a:srgbClr val="4CB460"/>
                </a:solidFill>
              </a:rPr>
              <a:t>осуществляется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4CB460"/>
                </a:solidFill>
              </a:rPr>
              <a:t>в соответствии с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4CB460"/>
                </a:solidFill>
              </a:rPr>
              <a:t>Федеральным законом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4CB460"/>
                </a:solidFill>
              </a:rPr>
              <a:t>от </a:t>
            </a:r>
            <a:r>
              <a:rPr lang="ru-RU" dirty="0">
                <a:solidFill>
                  <a:srgbClr val="4CB460"/>
                </a:solidFill>
              </a:rPr>
              <a:t>18.07.2011 N </a:t>
            </a:r>
            <a:r>
              <a:rPr lang="ru-RU" dirty="0" smtClean="0">
                <a:solidFill>
                  <a:srgbClr val="4CB460"/>
                </a:solidFill>
              </a:rPr>
              <a:t>223-ФЗ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4CB460"/>
                </a:solidFill>
              </a:rPr>
              <a:t>"</a:t>
            </a:r>
            <a:r>
              <a:rPr lang="ru-RU" dirty="0">
                <a:solidFill>
                  <a:srgbClr val="4CB460"/>
                </a:solidFill>
              </a:rPr>
              <a:t>О закупках товаров, работ, услуг отдельными видами юридических </a:t>
            </a:r>
            <a:r>
              <a:rPr lang="ru-RU" dirty="0" smtClean="0">
                <a:solidFill>
                  <a:srgbClr val="4CB460"/>
                </a:solidFill>
              </a:rPr>
              <a:t>лиц»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5922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ru-RU" sz="2200" dirty="0" smtClean="0">
                <a:solidFill>
                  <a:srgbClr val="C00000"/>
                </a:solidFill>
              </a:rPr>
              <a:t>Какие действия могут быть обжалованы?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algn="just"/>
            <a:r>
              <a:rPr lang="ru-RU" sz="1500" b="1" dirty="0">
                <a:latin typeface="Times New Roman"/>
              </a:rPr>
              <a:t>Участник закупки, корпорация развития малого и среднего предпринимательства, органы исполнительной власти субъектов Российской Федерации или созданные ими организации вправе обжаловать в антимонопольный орган в порядке, установленном антимонопольным органом, действия (бездействие) заказчика при закупке товаров, работ, услуг в случаях:</a:t>
            </a:r>
          </a:p>
          <a:p>
            <a:pPr algn="just"/>
            <a:r>
              <a:rPr lang="ru-RU" sz="1500" dirty="0" smtClean="0">
                <a:latin typeface="Times New Roman"/>
              </a:rPr>
              <a:t>1</a:t>
            </a:r>
            <a:r>
              <a:rPr lang="ru-RU" sz="1500" dirty="0">
                <a:latin typeface="Times New Roman"/>
              </a:rPr>
              <a:t>) </a:t>
            </a:r>
            <a:r>
              <a:rPr lang="ru-RU" sz="1500" dirty="0" err="1">
                <a:latin typeface="Times New Roman"/>
              </a:rPr>
              <a:t>неразмещения</a:t>
            </a:r>
            <a:r>
              <a:rPr lang="ru-RU" sz="1500" dirty="0">
                <a:latin typeface="Times New Roman"/>
              </a:rPr>
              <a:t> в единой информационной системе положения о закупке, изменений, вносимых в указанное положение, информации о закупке, подлежащей в соответствии с настоящим Федеральным законом размещению в единой информационной системе, или нарушения сроков такого размещения;</a:t>
            </a:r>
          </a:p>
          <a:p>
            <a:pPr algn="just"/>
            <a:r>
              <a:rPr lang="ru-RU" sz="1500" dirty="0" smtClean="0">
                <a:latin typeface="Times New Roman"/>
              </a:rPr>
              <a:t>2</a:t>
            </a:r>
            <a:r>
              <a:rPr lang="ru-RU" sz="1500" dirty="0">
                <a:latin typeface="Times New Roman"/>
              </a:rPr>
              <a:t>) предъявления к участникам закупки требования о представлении документов, не предусмотренных документацией о закупке;</a:t>
            </a:r>
          </a:p>
          <a:p>
            <a:pPr algn="just"/>
            <a:r>
              <a:rPr lang="ru-RU" sz="1500" dirty="0">
                <a:latin typeface="Times New Roman"/>
              </a:rPr>
              <a:t>3) осуществления заказчиками закупки товаров, работ, услуг в отсутствие утвержденного и размещенного в единой информационной системе положения о закупке и без применения положений Федерального закона от 5 апреля 2013 года N 44-ФЗ "О контрактной системе в сфере закупок товаров, работ, услуг для обеспечения государственных и муниципальных нужд";</a:t>
            </a:r>
          </a:p>
          <a:p>
            <a:pPr algn="just"/>
            <a:r>
              <a:rPr lang="ru-RU" sz="1500" dirty="0" smtClean="0">
                <a:latin typeface="Times New Roman"/>
              </a:rPr>
              <a:t>4</a:t>
            </a:r>
            <a:r>
              <a:rPr lang="ru-RU" sz="1500" dirty="0">
                <a:latin typeface="Times New Roman"/>
              </a:rPr>
              <a:t>) </a:t>
            </a:r>
            <a:r>
              <a:rPr lang="ru-RU" sz="1500" dirty="0" err="1">
                <a:latin typeface="Times New Roman"/>
              </a:rPr>
              <a:t>неразмещения</a:t>
            </a:r>
            <a:r>
              <a:rPr lang="ru-RU" sz="1500" dirty="0">
                <a:latin typeface="Times New Roman"/>
              </a:rPr>
              <a:t> или размещения в единой информационной системе недостоверной информации о годовом объеме закупки, которую заказчики обязаны осуществить у субъектов малого и среднего предпринимательства</a:t>
            </a:r>
            <a:r>
              <a:rPr lang="ru-RU" sz="1500" dirty="0" smtClean="0">
                <a:latin typeface="Times New Roman"/>
              </a:rPr>
              <a:t>.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Times New Roman"/>
              </a:rPr>
              <a:t>Закрытый перечень оснований существует только для административного обжалования. А вот право участника закупки обратиться в суд с жалобой на действия, бездействие заказчика подобными условиями не ограничено. Это также отметила коллегия.</a:t>
            </a:r>
          </a:p>
          <a:p>
            <a:pPr algn="just"/>
            <a:endParaRPr lang="ru-RU" sz="1500" dirty="0">
              <a:latin typeface="Times New Roman"/>
            </a:endParaRPr>
          </a:p>
          <a:p>
            <a:pPr algn="just"/>
            <a:endParaRPr lang="ru-RU" sz="2200" dirty="0">
              <a:latin typeface="Times New Roman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2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4CB460"/>
                </a:solidFill>
              </a:rPr>
              <a:t>2. Если обжалуются торги</a:t>
            </a:r>
            <a:r>
              <a:rPr lang="ru-RU" sz="2000" dirty="0">
                <a:solidFill>
                  <a:srgbClr val="4CB460"/>
                </a:solidFill>
              </a:rPr>
              <a:t>, проводимые  федеральными органами исполнительной власти, органами государственной власти субъекта РФ, органами местного самоуправления и иными, осуществляющими функции указанных органов </a:t>
            </a:r>
            <a:r>
              <a:rPr lang="ru-RU" sz="2000" dirty="0" smtClean="0">
                <a:solidFill>
                  <a:srgbClr val="4CB460"/>
                </a:solidFill>
              </a:rPr>
              <a:t>организациями.</a:t>
            </a:r>
            <a:endParaRPr lang="ru-RU" sz="2000" dirty="0">
              <a:solidFill>
                <a:srgbClr val="4CB460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Например:</a:t>
            </a:r>
          </a:p>
          <a:p>
            <a:pPr marL="0" indent="0">
              <a:buNone/>
            </a:pPr>
            <a:r>
              <a:rPr lang="ru-RU" sz="2000" dirty="0" smtClean="0"/>
              <a:t>- </a:t>
            </a:r>
            <a:r>
              <a:rPr lang="ru-RU" sz="2000" dirty="0"/>
              <a:t>при продаже </a:t>
            </a:r>
            <a:r>
              <a:rPr lang="ru-RU" sz="2000" dirty="0" smtClean="0"/>
              <a:t>государственного или муниципального имущества; - -  при заключении договоров </a:t>
            </a:r>
            <a:r>
              <a:rPr lang="ru-RU" sz="2000" dirty="0"/>
              <a:t>аренды, договоров безвозмездного пользования, договоров доверительного управления имуществом, иных договоров, предусматривающих переход прав владения и (или) пользования в отношении государственного или муниципального </a:t>
            </a:r>
            <a:r>
              <a:rPr lang="ru-RU" sz="2000" dirty="0" smtClean="0"/>
              <a:t>имущества;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- при заключении </a:t>
            </a:r>
            <a:r>
              <a:rPr lang="ru-RU" sz="2000" dirty="0"/>
              <a:t>договоров аренды, купли-продажи земельных участков, находящихся в государственной, муниципальной собственности, в порядке, предусмотренном земельным </a:t>
            </a:r>
            <a:r>
              <a:rPr lang="ru-RU" sz="2000" dirty="0" smtClean="0"/>
              <a:t>законодательством, и др.</a:t>
            </a:r>
            <a:endParaRPr lang="ru-RU" sz="20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3B9753"/>
                </a:solidFill>
              </a:rPr>
              <a:t>3. </a:t>
            </a:r>
            <a:r>
              <a:rPr lang="ru-RU" sz="2000" dirty="0" smtClean="0">
                <a:solidFill>
                  <a:srgbClr val="3B9753"/>
                </a:solidFill>
              </a:rPr>
              <a:t>На </a:t>
            </a:r>
            <a:r>
              <a:rPr lang="ru-RU" sz="2000" dirty="0">
                <a:solidFill>
                  <a:srgbClr val="3B9753"/>
                </a:solidFill>
              </a:rPr>
              <a:t>акты и (или) действия (бездействие) федерального органа исполнительной власти, органа государственной власти субъекта РФ, органа местного самоуправления либо иных осуществляющих функции указанных органов органа или организации, организации, участвующей в предоставлении государственных или муниципальных услуг, должностных лиц указанных органов или организаций </a:t>
            </a:r>
            <a:r>
              <a:rPr lang="ru-RU" sz="2000" dirty="0" smtClean="0">
                <a:solidFill>
                  <a:srgbClr val="3B9753"/>
                </a:solidFill>
              </a:rPr>
              <a:t>при </a:t>
            </a:r>
            <a:r>
              <a:rPr lang="ru-RU" sz="2000" dirty="0">
                <a:solidFill>
                  <a:srgbClr val="3B9753"/>
                </a:solidFill>
              </a:rPr>
              <a:t>осуществлении в отношении юридических лиц и индивидуальных предпринимателей, являющихся субъектами градостроительных отношений, процедур, включенных в исчерпывающие перечни процедур в сферах строительства, утвержденные Правительством </a:t>
            </a:r>
            <a:r>
              <a:rPr lang="ru-RU" sz="2000" dirty="0" smtClean="0">
                <a:solidFill>
                  <a:srgbClr val="3B9753"/>
                </a:solidFill>
              </a:rPr>
              <a:t>Российской Федерации </a:t>
            </a:r>
            <a:r>
              <a:rPr lang="ru-RU" sz="2000" dirty="0">
                <a:solidFill>
                  <a:srgbClr val="3B9753"/>
                </a:solidFill>
              </a:rPr>
              <a:t>в соответствии с </a:t>
            </a:r>
            <a:r>
              <a:rPr lang="ru-RU" sz="2000" dirty="0" smtClean="0">
                <a:solidFill>
                  <a:srgbClr val="3B9753"/>
                </a:solidFill>
              </a:rPr>
              <a:t>частью </a:t>
            </a:r>
            <a:r>
              <a:rPr lang="ru-RU" sz="2000" dirty="0">
                <a:solidFill>
                  <a:srgbClr val="3B9753"/>
                </a:solidFill>
              </a:rPr>
              <a:t>2 </a:t>
            </a:r>
            <a:r>
              <a:rPr lang="ru-RU" sz="2000" dirty="0" smtClean="0">
                <a:solidFill>
                  <a:srgbClr val="3B9753"/>
                </a:solidFill>
              </a:rPr>
              <a:t>статьи </a:t>
            </a:r>
            <a:r>
              <a:rPr lang="ru-RU" sz="2000" dirty="0">
                <a:solidFill>
                  <a:srgbClr val="3B9753"/>
                </a:solidFill>
              </a:rPr>
              <a:t>6 Градостроительного кодекса </a:t>
            </a:r>
            <a:r>
              <a:rPr lang="ru-RU" sz="2000" dirty="0" smtClean="0">
                <a:solidFill>
                  <a:srgbClr val="3B9753"/>
                </a:solidFill>
              </a:rPr>
              <a:t>Российской Федерации.</a:t>
            </a:r>
          </a:p>
          <a:p>
            <a:pPr algn="just"/>
            <a:r>
              <a:rPr lang="ru-RU" sz="2000" dirty="0">
                <a:solidFill>
                  <a:srgbClr val="800000"/>
                </a:solidFill>
                <a:latin typeface="Times New Roman"/>
              </a:rPr>
              <a:t>Исключение составляют процедуры, осуществляемые государственным органом, уполномоченным на осуществление государственной регистрации прав на имущество в соответствии с законодательством РФ.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0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2200" dirty="0" smtClean="0">
                <a:solidFill>
                  <a:srgbClr val="C00000"/>
                </a:solidFill>
              </a:rPr>
              <a:t>Виды обжалуемых действий: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нарушение </a:t>
            </a:r>
            <a:r>
              <a:rPr lang="ru-RU" dirty="0"/>
              <a:t>установленных сроков осуществления процедуры;</a:t>
            </a:r>
          </a:p>
          <a:p>
            <a:r>
              <a:rPr lang="ru-RU" dirty="0" smtClean="0"/>
              <a:t>предъявление </a:t>
            </a:r>
            <a:r>
              <a:rPr lang="ru-RU" dirty="0"/>
              <a:t>требования осуществить процедуру, не включенную в исчерпывающий перечень процедур в сфере </a:t>
            </a:r>
            <a:r>
              <a:rPr lang="ru-RU" dirty="0" smtClean="0"/>
              <a:t>строительства.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358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Жалобы </a:t>
            </a:r>
            <a:r>
              <a:rPr lang="ru-RU" sz="2000" dirty="0">
                <a:solidFill>
                  <a:srgbClr val="358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действия (бездействие) территориальной сетевой организации, оказывающей услуги по передаче электрической энергии, организации, осуществляющей холодное водоснабжение и (или) водоотведение (организации водопроводно-канализационного хозяйства), организации, осуществляющей горячее водоснабжение, газораспределительной организации, теплоснабжающей организации </a:t>
            </a:r>
            <a:r>
              <a:rPr lang="ru-RU" sz="2000" dirty="0" smtClean="0">
                <a:solidFill>
                  <a:srgbClr val="358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358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в отношении юридических лиц и индивидуальных предпринимателей, являющихся субъектами градостроительных отношений, процедур, включенных в исчерпывающие перечни процедур в сферах строительства</a:t>
            </a:r>
            <a:r>
              <a:rPr lang="ru-RU" sz="2000" dirty="0" smtClean="0">
                <a:solidFill>
                  <a:srgbClr val="358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Подавать жалобы могут </a:t>
            </a:r>
            <a:r>
              <a:rPr lang="ru-RU" sz="2000" dirty="0">
                <a:solidFill>
                  <a:srgbClr val="000000"/>
                </a:solidFill>
              </a:rPr>
              <a:t>только </a:t>
            </a:r>
            <a:r>
              <a:rPr lang="ru-RU" sz="2000" b="1" dirty="0">
                <a:solidFill>
                  <a:srgbClr val="FF0000"/>
                </a:solidFill>
              </a:rPr>
              <a:t>юридические лица </a:t>
            </a:r>
            <a:r>
              <a:rPr lang="ru-RU" sz="2000" dirty="0">
                <a:solidFill>
                  <a:srgbClr val="FF0000"/>
                </a:solidFill>
              </a:rPr>
              <a:t>и </a:t>
            </a:r>
            <a:r>
              <a:rPr lang="ru-RU" sz="2000" b="1" dirty="0">
                <a:solidFill>
                  <a:srgbClr val="FF0000"/>
                </a:solidFill>
              </a:rPr>
              <a:t>индивидуальные предприниматели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</a:rPr>
              <a:t>Обращение </a:t>
            </a:r>
            <a:r>
              <a:rPr lang="ru-RU" sz="2000" b="1" dirty="0">
                <a:solidFill>
                  <a:srgbClr val="FF0000"/>
                </a:solidFill>
              </a:rPr>
              <a:t>физических лиц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в антимонопольный </a:t>
            </a:r>
            <a:r>
              <a:rPr lang="ru-RU" sz="2000" dirty="0" smtClean="0">
                <a:solidFill>
                  <a:srgbClr val="000000"/>
                </a:solidFill>
              </a:rPr>
              <a:t>орган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не </a:t>
            </a:r>
            <a:r>
              <a:rPr lang="ru-RU" sz="2000" b="1" dirty="0">
                <a:solidFill>
                  <a:srgbClr val="FF0000"/>
                </a:solidFill>
              </a:rPr>
              <a:t>предусмотрено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solidFill>
                <a:srgbClr val="358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ea typeface="ＭＳ Ｐゴシック" pitchFamily="34" charset="-128"/>
              </a:rPr>
              <a:t>ВИДЫ ОБЖАЛУЕМЫХ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45435"/>
          </a:xfrm>
        </p:spPr>
        <p:txBody>
          <a:bodyPr/>
          <a:lstStyle/>
          <a:p>
            <a:pPr lvl="0" indent="450850" algn="just">
              <a:buFontTx/>
              <a:buChar char="-"/>
            </a:pPr>
            <a:r>
              <a:rPr lang="ru-RU" sz="2400" b="1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незаконный отказ в приёме документов</a:t>
            </a:r>
            <a:r>
              <a:rPr lang="ru-RU" sz="2400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ru-RU" sz="2400" kern="12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заявлений,</a:t>
            </a:r>
            <a:endParaRPr lang="ru-RU" sz="2400" kern="1200" dirty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0" indent="450850" algn="just">
              <a:buFontTx/>
              <a:buChar char="-"/>
            </a:pPr>
            <a:r>
              <a:rPr lang="ru-RU" sz="2400" b="1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предъявление излишних требований</a:t>
            </a:r>
            <a:r>
              <a:rPr lang="ru-RU" sz="2400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, не установленных законами и иными нормативными  правовыми    актами субъекта </a:t>
            </a:r>
            <a:r>
              <a:rPr lang="ru-RU" sz="2400" kern="12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РФ, </a:t>
            </a:r>
            <a:endParaRPr lang="ru-RU" sz="2400" kern="1200" dirty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0" indent="450850" algn="just">
              <a:buFontTx/>
              <a:buChar char="-"/>
            </a:pPr>
            <a:r>
              <a:rPr lang="ru-RU" sz="2400" b="1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нарушение сроков</a:t>
            </a:r>
            <a:r>
              <a:rPr lang="ru-RU" sz="2400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  осуществления процедуры,       включённой  в «исчерпывающий перечень</a:t>
            </a:r>
            <a:r>
              <a:rPr lang="ru-RU" sz="2400" kern="12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»,</a:t>
            </a:r>
            <a:endParaRPr lang="ru-RU" sz="2400" kern="1200" dirty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0" indent="450850" algn="just">
              <a:buFontTx/>
              <a:buChar char="-"/>
            </a:pPr>
            <a:r>
              <a:rPr lang="ru-RU" sz="2400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требования </a:t>
            </a:r>
            <a:r>
              <a:rPr lang="ru-RU" sz="2400" b="1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осуществить </a:t>
            </a:r>
          </a:p>
          <a:p>
            <a:pPr lvl="0" indent="0" algn="just">
              <a:buNone/>
            </a:pPr>
            <a:r>
              <a:rPr lang="ru-RU" sz="2400" b="1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п</a:t>
            </a:r>
            <a:r>
              <a:rPr lang="ru-RU" sz="2400" b="1" kern="12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роцедуры, </a:t>
            </a:r>
            <a:r>
              <a:rPr lang="ru-RU" sz="2400" b="1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не предусмотренные  </a:t>
            </a:r>
            <a:r>
              <a:rPr lang="ru-RU" sz="2400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    </a:t>
            </a:r>
          </a:p>
          <a:p>
            <a:pPr lvl="0" indent="0" algn="just">
              <a:buNone/>
            </a:pPr>
            <a:r>
              <a:rPr lang="ru-RU" sz="2400" kern="12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исчерпывающим </a:t>
            </a:r>
            <a:r>
              <a:rPr lang="ru-RU" sz="2400" kern="12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перечнем </a:t>
            </a:r>
            <a:endParaRPr lang="ru-RU" sz="2400" kern="1200" dirty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788908-7B32-4B2F-907A-3D7710DA9E9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 descr="C:\Users\Eroshina\Desktop\Совещание с СРО\виды жалоб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736304" cy="22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15562</TotalTime>
  <Words>1237</Words>
  <Application>Microsoft Office PowerPoint</Application>
  <PresentationFormat>Экран (4:3)</PresentationFormat>
  <Paragraphs>163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Презентация PowerPoint</vt:lpstr>
      <vt:lpstr>Презентация PowerPoint</vt:lpstr>
      <vt:lpstr> Антимонопольный орган рассматривает жалобу: </vt:lpstr>
      <vt:lpstr>Какие действия могут быть обжалованы?</vt:lpstr>
      <vt:lpstr>Презентация PowerPoint</vt:lpstr>
      <vt:lpstr>Презентация PowerPoint</vt:lpstr>
      <vt:lpstr>Виды обжалуемых действий:</vt:lpstr>
      <vt:lpstr>Презентация PowerPoint</vt:lpstr>
      <vt:lpstr>ВИДЫ ОБЖАЛУЕМЫХ ДЕЙСТВИЙ</vt:lpstr>
      <vt:lpstr>Презентация PowerPoint</vt:lpstr>
      <vt:lpstr>ВНИМАНИЕ!!! СРОКИ!!!</vt:lpstr>
      <vt:lpstr>ВНИМАНИЕ!!! СРОКИ!!!</vt:lpstr>
      <vt:lpstr>Если сроки подачи жалобы пропущены?</vt:lpstr>
      <vt:lpstr>Способы подачи жалобы</vt:lpstr>
      <vt:lpstr>Презентация PowerPoint</vt:lpstr>
      <vt:lpstr>ЭТАПЫ АДМИНИСТРАТИВНОЙ ПРОЦЕДУРЫ </vt:lpstr>
      <vt:lpstr>РЕШЕНИЕ и ПРЕДПИСАНИЕ</vt:lpstr>
      <vt:lpstr>АДМИНИСТРАТИВНАЯ ОТВЕТСТВЕННОСТЬ</vt:lpstr>
      <vt:lpstr>Статистика рассмотрения жалоб</vt:lpstr>
      <vt:lpstr>КУДА ОБРАЩАТЬСЯ?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Федорова Е.Н.</cp:lastModifiedBy>
  <cp:revision>560</cp:revision>
  <cp:lastPrinted>2017-06-27T05:25:29Z</cp:lastPrinted>
  <dcterms:created xsi:type="dcterms:W3CDTF">2012-06-13T09:09:29Z</dcterms:created>
  <dcterms:modified xsi:type="dcterms:W3CDTF">2017-06-30T05:08:12Z</dcterms:modified>
</cp:coreProperties>
</file>