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26" r:id="rId3"/>
    <p:sldId id="341" r:id="rId4"/>
    <p:sldId id="342" r:id="rId5"/>
    <p:sldId id="343" r:id="rId6"/>
    <p:sldId id="344" r:id="rId7"/>
    <p:sldId id="346" r:id="rId8"/>
    <p:sldId id="351" r:id="rId9"/>
    <p:sldId id="352" r:id="rId10"/>
    <p:sldId id="340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FFCC00"/>
    <a:srgbClr val="FF7C80"/>
    <a:srgbClr val="FF0066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805AE806-65A7-4A66-A0C0-F1F175B8A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29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E1D8A-4C94-4F8C-BAB6-7EC5247BD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38699-8E28-47F7-90D9-E568CBBA3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7BAC7-33DD-41DF-95BC-C23F54567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0CFBC-DE68-4DAB-904A-C8858DD5E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A612-A300-4185-926A-61BBE8369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CE006-FA0D-4B84-8D9F-E7E011378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C191-9A82-4BED-BC91-DAF9027DB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2D92-546C-4B3B-92FE-7E6B33EF4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27804-27A1-42A5-8B3B-01DE9792D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2A77-8039-49BB-B946-7425EAFF1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4E92-E1BF-4AE2-A639-A4AE55321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D5A0-4A71-4114-9B16-84A073991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0FCDE-41AD-45C3-8DA8-72A230605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3A332320-985D-41DD-84A6-31CD7052B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2" r:id="rId2"/>
    <p:sldLayoutId id="2147484021" r:id="rId3"/>
    <p:sldLayoutId id="2147484020" r:id="rId4"/>
    <p:sldLayoutId id="2147484019" r:id="rId5"/>
    <p:sldLayoutId id="2147484018" r:id="rId6"/>
    <p:sldLayoutId id="2147484017" r:id="rId7"/>
    <p:sldLayoutId id="2147484016" r:id="rId8"/>
    <p:sldLayoutId id="2147484015" r:id="rId9"/>
    <p:sldLayoutId id="2147484014" r:id="rId10"/>
    <p:sldLayoutId id="2147484013" r:id="rId11"/>
    <p:sldLayoutId id="2147484012" r:id="rId12"/>
    <p:sldLayoutId id="2147484011" r:id="rId13"/>
    <p:sldLayoutId id="214748401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consultantplus://offline/ref=4A21C5CCA13E4606977602682B823343D905FCEA435A7C17CC56F579636D7D00AD15A82A25160560N7hD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main?base=LAW;n=277573;dst=100006" TargetMode="External"/><Relationship Id="rId3" Type="http://schemas.openxmlformats.org/officeDocument/2006/relationships/hyperlink" Target="consultantplus://offline/ref=main?base=LAW;n=277573;dst=100012" TargetMode="External"/><Relationship Id="rId7" Type="http://schemas.openxmlformats.org/officeDocument/2006/relationships/hyperlink" Target="consultantplus://offline/ref=main?base=LAW;n=279476;dst=101061" TargetMode="External"/><Relationship Id="rId2" Type="http://schemas.openxmlformats.org/officeDocument/2006/relationships/hyperlink" Target="consultantplus://offline/ref=main?base=LAW;n=277573;dst=1000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main?base=LAW;n=277573;dst=100005" TargetMode="External"/><Relationship Id="rId5" Type="http://schemas.openxmlformats.org/officeDocument/2006/relationships/hyperlink" Target="consultantplus://offline/ref=main?base=LAW;n=277573;dst=100022" TargetMode="External"/><Relationship Id="rId4" Type="http://schemas.openxmlformats.org/officeDocument/2006/relationships/hyperlink" Target="consultantplus://offline/ref=main?base=LAW;n=277573;dst=1000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main?base=LAW;n=216823;dst=100063" TargetMode="External"/><Relationship Id="rId2" Type="http://schemas.openxmlformats.org/officeDocument/2006/relationships/hyperlink" Target="consultantplus://offline/ref=main?base=LAW;n=216823;dst=10006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consultantplus://offline/ref=main?base=LAW;n=192068;dst=10047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consultantplus://offline/ref=D04A4235A5C9DEEA9EE269C21F415207FCDB277893D85F9FFB87B6E521C2A9B3BEE06700756B17166AV7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997200"/>
            <a:ext cx="9144000" cy="31670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333399"/>
                </a:solidFill>
              </a:rPr>
              <a:t>Управление </a:t>
            </a:r>
          </a:p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333399"/>
                </a:solidFill>
              </a:rPr>
              <a:t>Федеральной антимонопольной службы </a:t>
            </a:r>
          </a:p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333399"/>
                </a:solidFill>
              </a:rPr>
              <a:t>по </a:t>
            </a:r>
            <a:r>
              <a:rPr lang="ru-RU" sz="3200" b="1" dirty="0" smtClean="0">
                <a:solidFill>
                  <a:srgbClr val="333399"/>
                </a:solidFill>
              </a:rPr>
              <a:t>Рязанской области</a:t>
            </a:r>
            <a:endParaRPr lang="ru-RU" sz="2600" dirty="0">
              <a:solidFill>
                <a:srgbClr val="333399"/>
              </a:solidFill>
              <a:ea typeface="MS PGothic" pitchFamily="34" charset="-128"/>
            </a:endParaRPr>
          </a:p>
          <a:p>
            <a:pPr algn="r">
              <a:lnSpc>
                <a:spcPct val="90000"/>
              </a:lnSpc>
              <a:spcBef>
                <a:spcPts val="600"/>
              </a:spcBef>
            </a:pPr>
            <a:endParaRPr lang="ru-RU" sz="2600" dirty="0">
              <a:solidFill>
                <a:srgbClr val="333399"/>
              </a:solidFill>
              <a:ea typeface="MS PGothic" pitchFamily="34" charset="-128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Рязань, </a:t>
            </a:r>
            <a:r>
              <a:rPr lang="en-US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2</a:t>
            </a:r>
            <a:r>
              <a:rPr lang="ru-RU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1</a:t>
            </a:r>
            <a:r>
              <a:rPr lang="en-US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.</a:t>
            </a:r>
            <a:r>
              <a:rPr lang="ru-RU" sz="20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12.2017</a:t>
            </a:r>
            <a:endParaRPr lang="en-US" sz="2000" dirty="0">
              <a:solidFill>
                <a:srgbClr val="00808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22050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15684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3399"/>
                </a:solidFill>
                <a:ea typeface="MS PGothic" pitchFamily="34" charset="-128"/>
              </a:rPr>
              <a:t>СПАСИБО ЗА ВНИМАНИЕ!</a:t>
            </a:r>
            <a:endParaRPr lang="ru-RU" sz="4000" b="1">
              <a:solidFill>
                <a:srgbClr val="333399"/>
              </a:solidFill>
            </a:endParaRPr>
          </a:p>
        </p:txBody>
      </p:sp>
      <p:pic>
        <p:nvPicPr>
          <p:cNvPr id="7175" name="Picture 15" descr="Twit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14752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3500430" y="3714752"/>
            <a:ext cx="377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to62_mordvinova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179" name="Picture 5" descr="FAS-logo-colo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924175"/>
            <a:ext cx="577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TextBox 8"/>
          <p:cNvSpPr txBox="1">
            <a:spLocks noChangeArrowheads="1"/>
          </p:cNvSpPr>
          <p:nvPr/>
        </p:nvSpPr>
        <p:spPr bwMode="auto">
          <a:xfrm>
            <a:off x="3530600" y="2940050"/>
            <a:ext cx="51450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>
                <a:solidFill>
                  <a:srgbClr val="333399"/>
                </a:solidFill>
                <a:ea typeface="MS PGothic" pitchFamily="34" charset="-128"/>
              </a:rPr>
              <a:t>www</a:t>
            </a:r>
            <a:r>
              <a:rPr lang="en-US" sz="3000" dirty="0" smtClean="0">
                <a:solidFill>
                  <a:srgbClr val="333399"/>
                </a:solidFill>
                <a:ea typeface="MS PGothic" pitchFamily="34" charset="-128"/>
              </a:rPr>
              <a:t>. ryazan.fas.gov.ru</a:t>
            </a:r>
            <a:endParaRPr lang="en-US" sz="3000" dirty="0">
              <a:solidFill>
                <a:srgbClr val="333399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339EF24-EF42-4B09-BA71-2AC3F3A42FE9}" type="slidenum">
              <a:rPr lang="ru-RU" sz="1600">
                <a:solidFill>
                  <a:schemeClr val="bg1"/>
                </a:solidFill>
                <a:ea typeface="MS PGothic" pitchFamily="34" charset="-128"/>
              </a:rPr>
              <a:pPr algn="r"/>
              <a:t>2</a:t>
            </a:fld>
            <a:endParaRPr lang="ru-RU" sz="160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00010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Основные изменения, связанные с Федеральным законом от 05.04.2013 г. № 44-ФЗ «О контрактной системе в сфере закупок товаров, работ, услуг для обеспечения государственных и муниципальных нужд»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5824" y="3643314"/>
            <a:ext cx="3674442" cy="27622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57148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429288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С 1 декабря вступил в силу запрет на </a:t>
            </a:r>
            <a:r>
              <a:rPr lang="ru-RU" sz="2400" b="1" dirty="0" err="1" smtClean="0"/>
              <a:t>госзакупки</a:t>
            </a:r>
            <a:r>
              <a:rPr lang="ru-RU" sz="2400" b="1" dirty="0" smtClean="0"/>
              <a:t> иностранной мебели</a:t>
            </a:r>
          </a:p>
          <a:p>
            <a:pPr algn="just"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Постановление Правительства РФ от 05.09.2017 N 1072 "Об установлении запрета на допуск отдельных видов товаров мебельной и деревообрабатывающей промышленности, происходящих из иностранных государств, для целей осуществления закупок для обеспечения государственных и муниципальных нужд"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>
              <a:hlinkClick r:id="rId2"/>
            </a:endParaRP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4338" name="Picture 2" descr="http://cdn.e96.ru/assets/images/catalog/furniture/office/stoly_ofisnye/811018/defo-washington-ydk-371l-mahagon_40294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500438"/>
            <a:ext cx="4500594" cy="2898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15436" cy="3571900"/>
          </a:xfrm>
        </p:spPr>
        <p:txBody>
          <a:bodyPr/>
          <a:lstStyle/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dirty="0" smtClean="0"/>
              <a:t>Запрет касается всех видов закупок и будет действовать два года.</a:t>
            </a:r>
          </a:p>
          <a:p>
            <a:r>
              <a:rPr lang="ru-RU" sz="1800" dirty="0" smtClean="0"/>
              <a:t>Иностранные товары мебельной и деревообрабатывающей промышленности, которые заказчики не смогут закупать, перечислены в </a:t>
            </a:r>
            <a:r>
              <a:rPr lang="ru-RU" sz="1800" dirty="0" smtClean="0">
                <a:hlinkClick r:id="rId2"/>
              </a:rPr>
              <a:t>специальном перечне</a:t>
            </a:r>
            <a:r>
              <a:rPr lang="ru-RU" sz="1800" dirty="0" smtClean="0"/>
              <a:t>. В него входят 29 позиций, среди которых деревянная и металлическая офисная мебель.</a:t>
            </a:r>
          </a:p>
          <a:p>
            <a:r>
              <a:rPr lang="ru-RU" sz="1800" dirty="0" smtClean="0"/>
              <a:t>Кроме того, при закупке товаров из указанного перечня заказчик </a:t>
            </a:r>
            <a:r>
              <a:rPr lang="ru-RU" sz="1800" dirty="0" smtClean="0">
                <a:hlinkClick r:id="rId3"/>
              </a:rPr>
              <a:t>должен потребовать</a:t>
            </a:r>
            <a:r>
              <a:rPr lang="ru-RU" sz="1800" dirty="0" smtClean="0"/>
              <a:t> от участников использовать для изготовления плиты из России или из государства — члена ЕАЭС. Эти плиты указаны в позициях </a:t>
            </a:r>
            <a:r>
              <a:rPr lang="ru-RU" sz="1800" dirty="0" smtClean="0">
                <a:hlinkClick r:id="rId4"/>
              </a:rPr>
              <a:t>1</a:t>
            </a:r>
            <a:r>
              <a:rPr lang="ru-RU" sz="1800" dirty="0" smtClean="0"/>
              <a:t> и </a:t>
            </a:r>
            <a:r>
              <a:rPr lang="ru-RU" sz="1800" dirty="0" smtClean="0">
                <a:hlinkClick r:id="rId5"/>
              </a:rPr>
              <a:t>2</a:t>
            </a:r>
            <a:r>
              <a:rPr lang="ru-RU" sz="1800" dirty="0" smtClean="0"/>
              <a:t> перечня.</a:t>
            </a:r>
          </a:p>
          <a:p>
            <a:r>
              <a:rPr lang="ru-RU" sz="1800" dirty="0" smtClean="0"/>
              <a:t>Запрет на закупку </a:t>
            </a:r>
            <a:r>
              <a:rPr lang="ru-RU" sz="1800" dirty="0" smtClean="0">
                <a:hlinkClick r:id="rId6"/>
              </a:rPr>
              <a:t>не коснется</a:t>
            </a:r>
            <a:r>
              <a:rPr lang="ru-RU" sz="1800" dirty="0" smtClean="0"/>
              <a:t> иностранных товаров и мебели:</a:t>
            </a:r>
          </a:p>
          <a:p>
            <a:r>
              <a:rPr lang="ru-RU" sz="1800" dirty="0" smtClean="0"/>
              <a:t>происходящих из государств — членов ЕАЭС;</a:t>
            </a:r>
          </a:p>
          <a:p>
            <a:r>
              <a:rPr lang="ru-RU" sz="1800" dirty="0" smtClean="0"/>
              <a:t>соответствующих </a:t>
            </a:r>
            <a:r>
              <a:rPr lang="ru-RU" sz="1800" dirty="0" smtClean="0">
                <a:hlinkClick r:id="rId7"/>
              </a:rPr>
              <a:t>требованиям</a:t>
            </a:r>
            <a:r>
              <a:rPr lang="ru-RU" sz="1800" dirty="0" smtClean="0"/>
              <a:t> к промышленной продукции. Отметим, требование о месте выполнения производственных операций не действует;</a:t>
            </a:r>
          </a:p>
          <a:p>
            <a:r>
              <a:rPr lang="ru-RU" sz="1800" dirty="0" smtClean="0"/>
              <a:t>произведенных по специальному инвестиционному контракту при соблюдении ряда </a:t>
            </a:r>
            <a:r>
              <a:rPr lang="ru-RU" sz="1800" dirty="0" smtClean="0">
                <a:hlinkClick r:id="rId8"/>
              </a:rPr>
              <a:t>условий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7"/>
            <a:ext cx="8186766" cy="2286016"/>
          </a:xfrm>
        </p:spPr>
        <p:txBody>
          <a:bodyPr/>
          <a:lstStyle/>
          <a:p>
            <a:r>
              <a:rPr lang="ru-RU" sz="1800" dirty="0" smtClean="0"/>
              <a:t>Документы, которыми участник может подтвердить, что иностранный товар не подпадает под запрет, перечислены в п. п. </a:t>
            </a:r>
            <a:r>
              <a:rPr lang="ru-RU" sz="1800" dirty="0" smtClean="0">
                <a:hlinkClick r:id="rId2"/>
              </a:rPr>
              <a:t>2</a:t>
            </a:r>
            <a:r>
              <a:rPr lang="ru-RU" sz="1800" dirty="0" smtClean="0"/>
              <a:t>—</a:t>
            </a:r>
            <a:r>
              <a:rPr lang="ru-RU" sz="1800" dirty="0" smtClean="0">
                <a:hlinkClick r:id="rId3"/>
              </a:rPr>
              <a:t>4</a:t>
            </a:r>
            <a:r>
              <a:rPr lang="ru-RU" sz="1800" dirty="0" smtClean="0"/>
              <a:t> правительственных критериев. Одним из них является сертификат о происхождении товара по </a:t>
            </a:r>
            <a:r>
              <a:rPr lang="ru-RU" sz="1800" dirty="0" smtClean="0">
                <a:hlinkClick r:id="rId4"/>
              </a:rPr>
              <a:t>форме СТ-1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Участнику, который предлагает отечественные товары, лучше также представить сертификат СТ-1 или иной документ, подтверждающий российское происхождение товара.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2290" name="Picture 2" descr="http://84shkola.ru/files/content/2016/11/147929783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143248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4572032" cy="52864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000" b="1" dirty="0" smtClean="0"/>
              <a:t>Утвержден порядок расчета НМЦК при </a:t>
            </a:r>
            <a:r>
              <a:rPr lang="ru-RU" sz="2000" b="1" dirty="0" err="1" smtClean="0"/>
              <a:t>госзакупке</a:t>
            </a:r>
            <a:r>
              <a:rPr lang="ru-RU" sz="2000" b="1" dirty="0" smtClean="0"/>
              <a:t> лекарств</a:t>
            </a:r>
          </a:p>
          <a:p>
            <a:pPr>
              <a:buNone/>
            </a:pPr>
            <a:r>
              <a:rPr lang="ru-RU" sz="1400" dirty="0" smtClean="0"/>
              <a:t>Приказ Минздрава России от 26.10.2017 N 871н</a:t>
            </a:r>
          </a:p>
          <a:p>
            <a:pPr>
              <a:buNone/>
            </a:pPr>
            <a:r>
              <a:rPr lang="ru-RU" sz="1400" dirty="0" smtClean="0"/>
              <a:t>"Об утверждении Порядка определения начальной (максимальной) цены контракта, цены контракта, заключаемого с единственным поставщиком (подрядчиком, исполнителем), при осуществлении закупок лекарственных препаратов для медицинского применения« (Зарегистрировано в Минюсте России 27.11.2017 N 49016) (вступает в силу с 9 декабря 2017)</a:t>
            </a:r>
          </a:p>
          <a:p>
            <a:pPr>
              <a:buNone/>
            </a:pPr>
            <a:r>
              <a:rPr lang="ru-RU" sz="1400" dirty="0" smtClean="0">
                <a:hlinkClick r:id="rId2"/>
              </a:rPr>
              <a:t>Указанным документом определен Порядок определения начальной (максимальной) цены контракта, цены контракта, заключаемого с единственным поставщиком (подрядчиком, исполнителем), при осуществлении закупок лекарственных препаратов для медицинского применения.</a:t>
            </a:r>
          </a:p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1268" name="Picture 4" descr="http://insult-med.com/wp-content/uploads/2016/12/profilaktika-insulta-u-muzhch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643182"/>
            <a:ext cx="4030692" cy="2700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42918"/>
          </a:xfrm>
        </p:spPr>
        <p:txBody>
          <a:bodyPr/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429288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/>
              <a:t>Проблемные вопросы возникающие при осуществлении закупок на выполнение ремонтно-строительных работ.</a:t>
            </a:r>
            <a:endParaRPr lang="ru-RU" sz="1600" dirty="0" smtClean="0"/>
          </a:p>
          <a:p>
            <a:r>
              <a:rPr lang="ru-RU" sz="1600" dirty="0" smtClean="0"/>
              <a:t>Согласно разъяснениям ФАС России, изложенные в письме от 01.07.2016    № ИА/44536/16, в соответствии с положениями Закона о ФКС заказчик обязан установить в документации о закупке требования к содержанию, составу заявки на участие в закупке и инструкцию по ее заполнению, а при проведении запроса котировок – установить в извещении о проведении запроса котировок форму заявки на участие в запросе котировок. </a:t>
            </a:r>
          </a:p>
          <a:p>
            <a:r>
              <a:rPr lang="ru-RU" sz="1600" dirty="0" smtClean="0"/>
              <a:t>При этом положения пункта 4 части 1 статьи 50, пункта 2 части 1 статьи 64, пункта 3 части 6 статьи 83 Закона о ФКС устанавливают запрет на установление требований, влекущих за собой ограничение количества участников закупки или ограничение доступа к участию в закупке. </a:t>
            </a:r>
          </a:p>
          <a:p>
            <a:r>
              <a:rPr lang="ru-RU" sz="1600" dirty="0" smtClean="0"/>
              <a:t>В соответствии с частью 2 статьи 33 Закона о ФКС документация о закупке должна содержать показатели, позволяющие определить соответствие закупаемых товара, работы, услуги установленным заказчиком требованиям. При этом указываются максимальные и (или) минимальные значения таких показателей, а также значения показателей, которые не могут изменяться. </a:t>
            </a:r>
          </a:p>
          <a:p>
            <a:r>
              <a:rPr lang="ru-RU" sz="1600" dirty="0" err="1" smtClean="0"/>
              <a:t>Неустановление</a:t>
            </a:r>
            <a:r>
              <a:rPr lang="ru-RU" sz="1600" dirty="0" smtClean="0"/>
              <a:t> заказчиком надлежащей инструкции по заполнению заявки может привести к возникновению у участников закупок ошибок технического характера при заполнении и формировании своих заявок, что в свою очередь может привести к признанию таких заявок не соответствующими установленным заказчиком требованиям.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488832" cy="576064"/>
          </a:xfrm>
        </p:spPr>
        <p:txBody>
          <a:bodyPr/>
          <a:lstStyle/>
          <a:p>
            <a:pPr algn="r"/>
            <a:r>
              <a:rPr lang="ru-RU" sz="2800" b="1" dirty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9"/>
            <a:ext cx="8579296" cy="3600400"/>
          </a:xfrm>
        </p:spPr>
        <p:txBody>
          <a:bodyPr/>
          <a:lstStyle/>
          <a:p>
            <a:r>
              <a:rPr lang="ru-RU" sz="1600" dirty="0" smtClean="0"/>
              <a:t>В целях обеспечения возможности участникам закупки надлежащим образом заполнить заявку и указать требуемые показатели заказчик устанавливает в документации о закупке инструкцию по заполнению заявок, в которой, целесообразно: </a:t>
            </a:r>
          </a:p>
          <a:p>
            <a:r>
              <a:rPr lang="ru-RU" sz="1600" dirty="0" smtClean="0"/>
              <a:t>1.указать на раздел и (или) пункт документации о закупке, в котором содержатся показатели, предусмотренные частью 2 статьи 33 Закона о контрактной системе, в отношении которых участники закупки делают предложение в своих заявках;</a:t>
            </a:r>
          </a:p>
          <a:p>
            <a:r>
              <a:rPr lang="ru-RU" sz="1600" dirty="0" smtClean="0"/>
              <a:t>2.определить в отношении каких именно показателей заказчиком установлены максимальные и (или) минимальные значения, а также порядок их указания участниками закупки в своих заявках (в виде одного значения показателя или диапазона значений показателя); </a:t>
            </a:r>
          </a:p>
          <a:p>
            <a:r>
              <a:rPr lang="ru-RU" sz="1600" dirty="0" smtClean="0"/>
              <a:t>3.определить в отношении каких именно показателей заказчиком установлены значения, которые не могут изменяться, и соответственно подлежат указанию участниками закупки в своих заявках без каких-либо изменений; </a:t>
            </a:r>
          </a:p>
          <a:p>
            <a:r>
              <a:rPr lang="ru-RU" sz="1600" dirty="0" smtClean="0"/>
              <a:t>4. сопоставить требования технических регламентов, стандартов и иных документов, предусмотренных законодательством Российской Федерации о техническом регулировании (далее – Стандарты), с показателями, значения которых подлежат указанию в заявке (в случае установления заказчиком в документации о закупке требования о соответствии таких показателей значениям, установленным Стандартами).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5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579296" cy="576064"/>
          </a:xfrm>
        </p:spPr>
        <p:txBody>
          <a:bodyPr/>
          <a:lstStyle/>
          <a:p>
            <a:pPr algn="r"/>
            <a:r>
              <a:rPr lang="ru-RU" sz="2800" b="1" dirty="0">
                <a:solidFill>
                  <a:schemeClr val="bg1"/>
                </a:solidFill>
              </a:rPr>
              <a:t>Рязанское УФАС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980728"/>
            <a:ext cx="8749636" cy="3734156"/>
          </a:xfrm>
        </p:spPr>
        <p:txBody>
          <a:bodyPr/>
          <a:lstStyle/>
          <a:p>
            <a:r>
              <a:rPr lang="ru-RU" sz="1800" dirty="0" smtClean="0"/>
              <a:t>Указанная выше проблема, при описании объекта закупки, довольно часто встречалась при рассмотрении жалоб участников закупки на действия Заказчика (Уполномоченного орган, Уполномоченного учреждения) при проведении закупок предметом которых являлось выполнение ремонтно-строительных работ.</a:t>
            </a:r>
          </a:p>
          <a:p>
            <a:r>
              <a:rPr lang="ru-RU" sz="1800" dirty="0" smtClean="0"/>
              <a:t>	Заказчики, пренебрегая положениями пункта 1 и пункта 2 части 1 статьи 64 Закона о ФКС, устанавливали в документации о закупке требования, влекущие за собой ограничение количества участников закупки, ограничение доступа к участию в закупке, а также допускали нарушения объективности описания объекта закупки.</a:t>
            </a:r>
          </a:p>
          <a:p>
            <a:r>
              <a:rPr lang="ru-RU" sz="1800" dirty="0" smtClean="0"/>
              <a:t>	Следовательно, по итогам проведения таких закупок оставалась  только одна единственная заявка и контракт должен был быть заключен по начальной максимальной цене контракта.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E006-FA0D-4B84-8D9F-E7E01137861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170" name="Picture 2" descr="http://dvprom.ru/images/stroit-rabo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714884"/>
            <a:ext cx="5072098" cy="1874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5312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15095</TotalTime>
  <Words>336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Рязанское УФАС России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Суворова Е.Г.</dc:creator>
  <cp:lastModifiedBy>Романова Оксана Александровна</cp:lastModifiedBy>
  <cp:revision>1057</cp:revision>
  <cp:lastPrinted>2013-03-26T14:16:06Z</cp:lastPrinted>
  <dcterms:created xsi:type="dcterms:W3CDTF">2011-08-24T07:02:51Z</dcterms:created>
  <dcterms:modified xsi:type="dcterms:W3CDTF">2017-12-07T13:28:36Z</dcterms:modified>
</cp:coreProperties>
</file>