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385" r:id="rId2"/>
    <p:sldId id="528" r:id="rId3"/>
    <p:sldId id="530" r:id="rId4"/>
    <p:sldId id="533" r:id="rId5"/>
    <p:sldId id="532" r:id="rId6"/>
    <p:sldId id="527" r:id="rId7"/>
    <p:sldId id="534" r:id="rId8"/>
    <p:sldId id="536" r:id="rId9"/>
    <p:sldId id="535" r:id="rId10"/>
    <p:sldId id="537" r:id="rId11"/>
    <p:sldId id="529" r:id="rId12"/>
    <p:sldId id="371" r:id="rId13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3D51E14-AC71-4D12-A6F3-EB63B292CA28}">
          <p14:sldIdLst>
            <p14:sldId id="385"/>
            <p14:sldId id="528"/>
            <p14:sldId id="530"/>
            <p14:sldId id="533"/>
            <p14:sldId id="532"/>
            <p14:sldId id="527"/>
            <p14:sldId id="534"/>
            <p14:sldId id="536"/>
            <p14:sldId id="535"/>
            <p14:sldId id="537"/>
            <p14:sldId id="529"/>
            <p14:sldId id="3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20B"/>
    <a:srgbClr val="A2F709"/>
    <a:srgbClr val="E6681A"/>
    <a:srgbClr val="2A8241"/>
    <a:srgbClr val="33CC33"/>
    <a:srgbClr val="4CB460"/>
    <a:srgbClr val="46B463"/>
    <a:srgbClr val="3B9753"/>
    <a:srgbClr val="35874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>
        <p:scale>
          <a:sx n="52" d="100"/>
          <a:sy n="52" d="100"/>
        </p:scale>
        <p:origin x="-1896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48" y="-7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4870" cy="49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defTabSz="93011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27" y="1"/>
            <a:ext cx="2944869" cy="49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>
            <a:lvl1pPr algn="r" defTabSz="93011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978" y="4688935"/>
            <a:ext cx="5439719" cy="444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439"/>
            <a:ext cx="2944870" cy="49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defTabSz="930115" eaLnBrk="1" hangingPunct="1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27" y="9379439"/>
            <a:ext cx="2944869" cy="493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7" tIns="46498" rIns="92997" bIns="46498" numCol="1" anchor="b" anchorCtr="0" compatLnSpc="1">
            <a:prstTxWarp prst="textNoShape">
              <a:avLst/>
            </a:prstTxWarp>
          </a:bodyPr>
          <a:lstStyle>
            <a:lvl1pPr algn="r" defTabSz="930115" eaLnBrk="1" hangingPunct="1">
              <a:defRPr sz="1200"/>
            </a:lvl1pPr>
          </a:lstStyle>
          <a:p>
            <a:pPr>
              <a:defRPr/>
            </a:pPr>
            <a:fld id="{7293B32F-F05E-4076-8EAF-AEAE251E3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315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86097-3D11-417F-8CB0-CEB8CC50A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3A38C-90F2-40CF-A1FD-642FE03D8D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0F9273-7A32-4E6D-B26E-C91A2F318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E6086-7F13-4EFF-B343-B2D1AEE29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85510-4382-4282-B331-68910EF0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88908-7B32-4B2F-907A-3D7710DA9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B5C6-1D0B-44F9-A972-AD79B8773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80133-9DA4-46F0-ACA6-A00CAE523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8B8F-56D7-4F89-A2FC-27D441BB4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32153-C7AD-423E-801A-9162EF881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C89E6-0CF1-4B31-AF45-3678FE0D2F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0DB4C-94EF-48CB-963A-87E6E7D8D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0C035-DEC7-4D84-9466-267CBD759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8B2F60-763E-4B92-A266-234F66DD6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E-mailto62@fas.gov.ru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ryazan.fas.gov.r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0&amp;text=%D0%A0%D0%90%D0%97%D0%A0%D0%95%D0%A8%D0%95%D0%9D%D0%98%D0%95%20%D0%9D%D0%90%20%D0%A1%D0%A2%D0%A0%D0%9E%D0%98%D0%A2%D0%95%D0%9B%D0%AC%D0%A1%D0%A2%D0%92%D0%9E&amp;noreask=1&amp;pos=6&amp;lr=213&amp;rpt=simage&amp;uinfo=ww-1584-wh-809-fw-1359-fh-598-pd-1&amp;img_url=http://cs405922.vk.me/v405922999/46dc/qBr-dmV-mII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0" y="3124200"/>
            <a:ext cx="9144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defRPr/>
            </a:pPr>
            <a:endParaRPr lang="ru-RU" dirty="0">
              <a:solidFill>
                <a:srgbClr val="333399"/>
              </a:solidFill>
              <a:latin typeface="+mn-lt"/>
            </a:endParaRPr>
          </a:p>
          <a:p>
            <a:pPr algn="r" eaLnBrk="1" hangingPunct="1">
              <a:defRPr/>
            </a:pPr>
            <a:endParaRPr lang="ru-RU" sz="3000" b="1" dirty="0">
              <a:solidFill>
                <a:srgbClr val="333399"/>
              </a:solidFill>
              <a:latin typeface="+mn-lt"/>
            </a:endParaRPr>
          </a:p>
        </p:txBody>
      </p:sp>
      <p:sp>
        <p:nvSpPr>
          <p:cNvPr id="3076" name="Rectangle 3079"/>
          <p:cNvSpPr>
            <a:spLocks noChangeArrowheads="1"/>
          </p:cNvSpPr>
          <p:nvPr/>
        </p:nvSpPr>
        <p:spPr bwMode="auto">
          <a:xfrm>
            <a:off x="214282" y="2786058"/>
            <a:ext cx="8820150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 eaLnBrk="1" hangingPunct="1"/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АДМИНИСТРАТИВНОЕ ОБЖАЛОВАНИЕ В СТРОИТЕЛЬСТВЕ</a:t>
            </a:r>
          </a:p>
        </p:txBody>
      </p:sp>
      <p:sp>
        <p:nvSpPr>
          <p:cNvPr id="3077" name="Text Box 3077"/>
          <p:cNvSpPr txBox="1">
            <a:spLocks noChangeArrowheads="1"/>
          </p:cNvSpPr>
          <p:nvPr/>
        </p:nvSpPr>
        <p:spPr bwMode="auto">
          <a:xfrm>
            <a:off x="3208392" y="5493778"/>
            <a:ext cx="574489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ru-RU" b="1" dirty="0" smtClean="0">
                <a:solidFill>
                  <a:srgbClr val="008080"/>
                </a:solidFill>
                <a:cs typeface="Arial" charset="0"/>
              </a:rPr>
              <a:t>УФАС России по Рязанской области 2017</a:t>
            </a:r>
            <a:endParaRPr lang="ru-RU" b="1" dirty="0">
              <a:solidFill>
                <a:srgbClr val="00808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ea typeface="ＭＳ Ｐゴシック" pitchFamily="34" charset="-128"/>
              </a:rPr>
              <a:t>АДМИНИСТРАТИВНАЯ ОТВЕТСТВЕННОСТЬ</a:t>
            </a:r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251520" y="2636912"/>
            <a:ext cx="4176464" cy="792088"/>
          </a:xfrm>
        </p:spPr>
        <p:txBody>
          <a:bodyPr/>
          <a:lstStyle/>
          <a:p>
            <a:pPr algn="ctr"/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endParaRPr lang="en-US" sz="2000" dirty="0">
              <a:solidFill>
                <a:srgbClr val="FF0000"/>
              </a:solidFill>
            </a:endParaRPr>
          </a:p>
          <a:p>
            <a:pPr algn="ctr"/>
            <a:endParaRPr lang="en-US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Для </a:t>
            </a:r>
            <a:r>
              <a:rPr lang="ru-RU" sz="2000" dirty="0" smtClean="0">
                <a:solidFill>
                  <a:srgbClr val="0070C0"/>
                </a:solidFill>
              </a:rPr>
              <a:t>должностных лиц 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органов </a:t>
            </a:r>
            <a:r>
              <a:rPr lang="ru-RU" sz="2000" dirty="0" smtClean="0">
                <a:solidFill>
                  <a:srgbClr val="0070C0"/>
                </a:solidFill>
              </a:rPr>
              <a:t>власти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18" name="Объект 17"/>
          <p:cNvSpPr>
            <a:spLocks noGrp="1"/>
          </p:cNvSpPr>
          <p:nvPr>
            <p:ph sz="half" idx="2"/>
          </p:nvPr>
        </p:nvSpPr>
        <p:spPr>
          <a:xfrm>
            <a:off x="179512" y="3429000"/>
            <a:ext cx="4248472" cy="2952328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СТАТЬЯ 14.9.1 КоАП РФ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Предупреждение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или </a:t>
            </a:r>
            <a:r>
              <a:rPr lang="ru-RU" sz="2000" b="1" dirty="0" smtClean="0">
                <a:solidFill>
                  <a:schemeClr val="tx1"/>
                </a:solidFill>
              </a:rPr>
              <a:t>административный штраф </a:t>
            </a:r>
            <a:r>
              <a:rPr lang="ru-RU" sz="2000" dirty="0" smtClean="0">
                <a:solidFill>
                  <a:schemeClr val="tx1"/>
                </a:solidFill>
              </a:rPr>
              <a:t>от 3 до 5 тысяч рублей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Повторно </a:t>
            </a:r>
            <a:r>
              <a:rPr lang="ru-RU" sz="2000" dirty="0" smtClean="0">
                <a:solidFill>
                  <a:schemeClr val="tx1"/>
                </a:solidFill>
              </a:rPr>
              <a:t>- административный штраф от 30 до 50 тысяч рублей, либо </a:t>
            </a:r>
            <a:r>
              <a:rPr lang="ru-RU" sz="2000" b="1" dirty="0" smtClean="0">
                <a:solidFill>
                  <a:schemeClr val="tx1"/>
                </a:solidFill>
              </a:rPr>
              <a:t>дисквалификация </a:t>
            </a:r>
            <a:r>
              <a:rPr lang="ru-RU" sz="2000" dirty="0" smtClean="0">
                <a:solidFill>
                  <a:schemeClr val="tx1"/>
                </a:solidFill>
              </a:rPr>
              <a:t>до 2-х лет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3"/>
          </p:nvPr>
        </p:nvSpPr>
        <p:spPr>
          <a:xfrm>
            <a:off x="4860032" y="1110493"/>
            <a:ext cx="4032448" cy="720079"/>
          </a:xfrm>
        </p:spPr>
        <p:txBody>
          <a:bodyPr/>
          <a:lstStyle/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FF0000"/>
              </a:solidFill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Для субъектов естественных монополий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20" name="Объект 19"/>
          <p:cNvSpPr>
            <a:spLocks noGrp="1"/>
          </p:cNvSpPr>
          <p:nvPr>
            <p:ph sz="quarter" idx="4"/>
          </p:nvPr>
        </p:nvSpPr>
        <p:spPr>
          <a:xfrm>
            <a:off x="4572000" y="1844824"/>
            <a:ext cx="4401815" cy="46085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СТАТЬЯ 9.21 КоАП РФ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Административный </a:t>
            </a:r>
            <a:r>
              <a:rPr lang="ru-RU" sz="2000" b="1" dirty="0" smtClean="0">
                <a:solidFill>
                  <a:schemeClr val="tx1"/>
                </a:solidFill>
              </a:rPr>
              <a:t>штраф </a:t>
            </a:r>
            <a:r>
              <a:rPr lang="ru-RU" sz="2000" dirty="0" smtClean="0">
                <a:solidFill>
                  <a:schemeClr val="tx1"/>
                </a:solidFill>
              </a:rPr>
              <a:t>для </a:t>
            </a:r>
            <a:r>
              <a:rPr lang="ru-RU" sz="2000" b="1" dirty="0" smtClean="0">
                <a:solidFill>
                  <a:schemeClr val="tx1"/>
                </a:solidFill>
              </a:rPr>
              <a:t>должностных лиц </a:t>
            </a:r>
            <a:r>
              <a:rPr lang="ru-RU" sz="2000" dirty="0" smtClean="0">
                <a:solidFill>
                  <a:schemeClr val="tx1"/>
                </a:solidFill>
              </a:rPr>
              <a:t>– от 10 до 40 тысяч рублей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Повторно</a:t>
            </a:r>
            <a:r>
              <a:rPr lang="ru-RU" sz="2000" dirty="0" smtClean="0">
                <a:solidFill>
                  <a:schemeClr val="tx1"/>
                </a:solidFill>
              </a:rPr>
              <a:t> для должностных лиц – от 40 до 50 тысяч рублей, либо дисквалификация до 3-ех лет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Административный штраф на юридических лиц </a:t>
            </a:r>
            <a:r>
              <a:rPr lang="ru-RU" sz="2000" dirty="0" smtClean="0">
                <a:solidFill>
                  <a:schemeClr val="tx1"/>
                </a:solidFill>
              </a:rPr>
              <a:t>– от 100 до 500 тысяч рублей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Повторно</a:t>
            </a:r>
            <a:r>
              <a:rPr lang="ru-RU" sz="2000" dirty="0" smtClean="0">
                <a:solidFill>
                  <a:schemeClr val="tx1"/>
                </a:solidFill>
              </a:rPr>
              <a:t> для юридических лиц – от 600 тысяч рублей до 1 млн. рублей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1027" name="Picture 3" descr="C:\Users\Eroshina\Desktop\Совещание с СРО\кодек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594">
            <a:off x="593696" y="1000181"/>
            <a:ext cx="3364235" cy="1660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041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001" y="692696"/>
            <a:ext cx="848797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400" dirty="0" smtClean="0">
                <a:latin typeface="+mn-lt"/>
                <a:cs typeface="Times New Roman" pitchFamily="18" charset="0"/>
              </a:rPr>
              <a:t> </a:t>
            </a:r>
          </a:p>
          <a:p>
            <a:pPr algn="just"/>
            <a:endParaRPr lang="ru-RU" sz="2400" dirty="0" smtClean="0">
              <a:solidFill>
                <a:srgbClr val="FF0000"/>
              </a:solidFill>
            </a:endParaRPr>
          </a:p>
          <a:p>
            <a:pPr algn="just">
              <a:spcAft>
                <a:spcPts val="1800"/>
              </a:spcAft>
              <a:defRPr/>
            </a:pPr>
            <a:endParaRPr lang="ru-RU" sz="2400" dirty="0" smtClean="0"/>
          </a:p>
          <a:p>
            <a:pPr algn="just">
              <a:spcAft>
                <a:spcPts val="1800"/>
              </a:spcAft>
              <a:defRPr/>
            </a:pPr>
            <a:endParaRPr lang="ru-RU" sz="2400" b="1" dirty="0">
              <a:solidFill>
                <a:srgbClr val="C00000"/>
              </a:solidFill>
              <a:latin typeface="+mn-lt"/>
              <a:cs typeface="Mangal" pitchFamily="18" charset="0"/>
            </a:endParaRP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160" y="1877636"/>
            <a:ext cx="4506826" cy="399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КУДА ОБРАЩАТЬСЯ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3923928" y="1600200"/>
            <a:ext cx="4762872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УФАС РОССИИ ПО РЯЗАНСКОЙ ОБЛАСТИ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г. Рязань,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у</a:t>
            </a:r>
            <a:r>
              <a:rPr lang="ru-RU" sz="2400" b="1" dirty="0" smtClean="0">
                <a:solidFill>
                  <a:schemeClr val="tx1"/>
                </a:solidFill>
              </a:rPr>
              <a:t>л. Ленина, 34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т</a:t>
            </a:r>
            <a:r>
              <a:rPr lang="ru-RU" sz="2400" b="1" dirty="0" smtClean="0">
                <a:solidFill>
                  <a:schemeClr val="tx1"/>
                </a:solidFill>
              </a:rPr>
              <a:t>ел. 27-44-95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т</a:t>
            </a:r>
            <a:r>
              <a:rPr lang="ru-RU" sz="2400" b="1" dirty="0" smtClean="0">
                <a:solidFill>
                  <a:schemeClr val="tx1"/>
                </a:solidFill>
              </a:rPr>
              <a:t>ел/факс 25-45-10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chemeClr val="tx1"/>
                </a:solidFill>
                <a:hlinkClick r:id="rId3"/>
              </a:rPr>
              <a:t>e</a:t>
            </a:r>
            <a:r>
              <a:rPr lang="en-US" sz="2400" b="1" dirty="0" smtClean="0">
                <a:solidFill>
                  <a:schemeClr val="tx1"/>
                </a:solidFill>
                <a:hlinkClick r:id="rId3"/>
              </a:rPr>
              <a:t>-mail</a:t>
            </a:r>
            <a:r>
              <a:rPr lang="ru-RU" sz="2400" b="1" dirty="0" smtClean="0">
                <a:solidFill>
                  <a:schemeClr val="tx1"/>
                </a:solidFill>
                <a:hlinkClick r:id="rId3"/>
              </a:rPr>
              <a:t>: </a:t>
            </a:r>
            <a:r>
              <a:rPr lang="en-US" sz="2400" b="1" dirty="0" smtClean="0">
                <a:solidFill>
                  <a:schemeClr val="tx1"/>
                </a:solidFill>
                <a:hlinkClick r:id="rId3"/>
              </a:rPr>
              <a:t>to62@fas.gov.ru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</a:p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  <a:hlinkClick r:id="rId4"/>
              </a:rPr>
              <a:t>http</a:t>
            </a:r>
            <a:r>
              <a:rPr lang="ru-RU" sz="2400" b="1" dirty="0" smtClean="0">
                <a:solidFill>
                  <a:schemeClr val="tx1"/>
                </a:solidFill>
                <a:hlinkClick r:id="rId4"/>
              </a:rPr>
              <a:t>://</a:t>
            </a:r>
            <a:r>
              <a:rPr lang="en-US" sz="2400" b="1" dirty="0" smtClean="0">
                <a:solidFill>
                  <a:schemeClr val="tx1"/>
                </a:solidFill>
                <a:hlinkClick r:id="rId4"/>
              </a:rPr>
              <a:t>www.ryazan.fas.gov.ru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C92E-39BB-49EB-8567-906EA4F7A241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0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55576" y="3068960"/>
            <a:ext cx="79581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4000" b="1" dirty="0"/>
              <a:t>СПАСИБО ЗА ВНИМАНИЕ!</a:t>
            </a:r>
            <a:r>
              <a:rPr lang="en-US" sz="2000" b="1" dirty="0"/>
              <a:t/>
            </a:r>
            <a:br>
              <a:rPr lang="en-US" sz="2000" b="1" dirty="0"/>
            </a:b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roshina\Desktop\Совещание с СРО\кас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86" y="1153207"/>
            <a:ext cx="3848468" cy="296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1486" y="980728"/>
            <a:ext cx="849694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                                     С января 2016 года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по  </a:t>
            </a:r>
            <a:r>
              <a:rPr lang="ru-RU" dirty="0" smtClean="0">
                <a:latin typeface="+mn-lt"/>
                <a:cs typeface="Times New Roman" pitchFamily="18" charset="0"/>
              </a:rPr>
              <a:t>                                         				 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короткой процедуре статьи 					 18.1 Закона о защите  						  конкуренции 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ФАС России и её 					  территориальны</a:t>
            </a:r>
            <a:r>
              <a:rPr lang="ru-RU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е органы</a:t>
            </a:r>
            <a:r>
              <a:rPr lang="ru-RU" sz="2400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					 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рассматривают жалобы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на 					  нарушения осуществления 					  процедур, включённых </a:t>
            </a:r>
            <a:r>
              <a:rPr lang="ru-RU" sz="2400" smtClean="0">
                <a:latin typeface="+mn-lt"/>
                <a:cs typeface="Times New Roman" pitchFamily="18" charset="0"/>
              </a:rPr>
              <a:t>в </a:t>
            </a:r>
            <a:r>
              <a:rPr lang="ru-RU" dirty="0">
                <a:latin typeface="+mn-lt"/>
                <a:cs typeface="Times New Roman" pitchFamily="18" charset="0"/>
              </a:rPr>
              <a:t> </a:t>
            </a:r>
            <a:r>
              <a:rPr lang="ru-RU" sz="2400" smtClean="0">
                <a:latin typeface="+mn-lt"/>
                <a:cs typeface="Times New Roman" pitchFamily="18" charset="0"/>
              </a:rPr>
              <a:t>исчерпывающий </a:t>
            </a:r>
            <a:r>
              <a:rPr lang="ru-RU" sz="2400" dirty="0" smtClean="0">
                <a:latin typeface="+mn-lt"/>
                <a:cs typeface="Times New Roman" pitchFamily="18" charset="0"/>
              </a:rPr>
              <a:t>перечень в  сферах строительства,  в частности 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на</a:t>
            </a:r>
            <a:r>
              <a:rPr lang="ru-RU" sz="2400" dirty="0" smtClean="0">
                <a:latin typeface="+mn-lt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+mn-lt"/>
                <a:cs typeface="Times New Roman" pitchFamily="18" charset="0"/>
              </a:rPr>
              <a:t>акты, действия  (бездействие) уполномоченных  в строительстве органов власти и организаций, осуществляющих эксплуатацию инженерных сетей.</a:t>
            </a:r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144000" cy="547687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ИЗМЕНЕНИЯ В ЗАКОНОДАТЕЛЬСТВЕ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C92E-39BB-49EB-8567-906EA4F7A24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ИСЧЕРПЫВАЮЩИЕ ПЕРЕЧНИ</a:t>
            </a:r>
            <a:endParaRPr lang="ru-RU" sz="2400" b="1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101"/>
            <a:ext cx="6000792" cy="2788931"/>
          </a:xfrm>
        </p:spPr>
        <p:txBody>
          <a:bodyPr/>
          <a:lstStyle/>
          <a:p>
            <a:pPr marL="0" indent="15875" algn="just">
              <a:buNone/>
            </a:pPr>
            <a:r>
              <a:rPr lang="ru-RU" sz="2200" b="1" dirty="0">
                <a:solidFill>
                  <a:srgbClr val="FF0000"/>
                </a:solidFill>
                <a:cs typeface="Times New Roman" pitchFamily="18" charset="0"/>
              </a:rPr>
              <a:t>Постановлением Правительством РФ от  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30.04.2014 N 403</a:t>
            </a:r>
            <a:r>
              <a:rPr lang="ru-RU" sz="2200" b="1" dirty="0">
                <a:solidFill>
                  <a:srgbClr val="FF0000"/>
                </a:solidFill>
                <a:cs typeface="Times New Roman" pitchFamily="18" charset="0"/>
              </a:rPr>
              <a:t> утверждён </a:t>
            </a:r>
            <a:r>
              <a:rPr lang="ru-RU" sz="2200" b="1" dirty="0" smtClean="0">
                <a:solidFill>
                  <a:srgbClr val="FF0000"/>
                </a:solidFill>
                <a:cs typeface="Times New Roman" pitchFamily="18" charset="0"/>
              </a:rPr>
              <a:t>Исчерпывающий </a:t>
            </a:r>
            <a:r>
              <a:rPr lang="ru-RU" sz="2200" b="1" dirty="0">
                <a:solidFill>
                  <a:srgbClr val="FF0000"/>
                </a:solidFill>
                <a:cs typeface="Times New Roman" pitchFamily="18" charset="0"/>
              </a:rPr>
              <a:t>перечень процедур</a:t>
            </a:r>
            <a:r>
              <a:rPr lang="en-US" sz="22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rgbClr val="FF0000"/>
                </a:solidFill>
                <a:cs typeface="Times New Roman" pitchFamily="18" charset="0"/>
              </a:rPr>
              <a:t>в сфере жилищного строительства.</a:t>
            </a:r>
          </a:p>
          <a:p>
            <a:pPr marL="0" indent="15875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Который включал в себя по состоянию на 2016 год </a:t>
            </a:r>
            <a:r>
              <a:rPr lang="ru-RU" sz="2000" b="1" dirty="0" smtClean="0">
                <a:solidFill>
                  <a:schemeClr val="tx1"/>
                </a:solidFill>
              </a:rPr>
              <a:t>134  процедуры</a:t>
            </a:r>
            <a:r>
              <a:rPr lang="ru-RU" sz="2000" dirty="0" smtClean="0">
                <a:solidFill>
                  <a:schemeClr val="tx1"/>
                </a:solidFill>
              </a:rPr>
              <a:t>, необходимые на всех этапах реализации проекта жилищного строительства .</a:t>
            </a:r>
          </a:p>
          <a:p>
            <a:pPr marL="0" indent="15875" algn="just">
              <a:buNone/>
            </a:pPr>
            <a:endParaRPr lang="ru-RU" sz="1600" dirty="0" smtClean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5875" algn="just">
              <a:buNone/>
            </a:pPr>
            <a:endParaRPr lang="ru-RU" sz="1600" dirty="0" smtClean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5875" algn="just"/>
            <a:endParaRPr lang="ru-RU" sz="1600" dirty="0" smtClean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5875" algn="just">
              <a:buNone/>
            </a:pPr>
            <a:endParaRPr 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5875" algn="just"/>
            <a:endParaRPr lang="ru-RU" sz="1400" dirty="0" smtClean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5875" algn="just">
              <a:buNone/>
            </a:pPr>
            <a:endParaRPr lang="ru-RU" sz="1400" dirty="0" smtClean="0">
              <a:solidFill>
                <a:schemeClr val="accent5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6300192" y="1142985"/>
            <a:ext cx="2592288" cy="322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15875" algn="just">
              <a:spcBef>
                <a:spcPct val="20000"/>
              </a:spcBef>
            </a:pP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8" name="Picture 2" descr="http://www.pima.gov/procure/newsletter/1stQuarter2011/construction-busines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0778" y="980728"/>
            <a:ext cx="2071702" cy="2232248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191434" y="3645024"/>
            <a:ext cx="867819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just">
              <a:defRPr/>
            </a:pPr>
            <a:r>
              <a:rPr lang="ru-RU" sz="2000" dirty="0">
                <a:latin typeface="+mn-lt"/>
                <a:ea typeface="ＭＳ Ｐゴシック" charset="-128"/>
                <a:cs typeface="ＭＳ Ｐゴシック" charset="-128"/>
              </a:rPr>
              <a:t>В целях эффективного развития конкуренции в 2017 </a:t>
            </a:r>
            <a:r>
              <a:rPr lang="ru-RU" sz="2000" dirty="0" smtClean="0">
                <a:latin typeface="+mn-lt"/>
                <a:ea typeface="ＭＳ Ｐゴシック" charset="-128"/>
                <a:cs typeface="ＭＳ Ｐゴシック" charset="-128"/>
              </a:rPr>
              <a:t>году из </a:t>
            </a:r>
            <a:r>
              <a:rPr lang="ru-RU" sz="2000" dirty="0">
                <a:latin typeface="+mn-lt"/>
                <a:ea typeface="ＭＳ Ｐゴシック" charset="-128"/>
                <a:cs typeface="ＭＳ Ｐゴシック" charset="-128"/>
              </a:rPr>
              <a:t>исчерпывающего перечня </a:t>
            </a:r>
            <a:r>
              <a:rPr lang="ru-RU" sz="2000" b="1" dirty="0">
                <a:latin typeface="+mn-lt"/>
                <a:ea typeface="ＭＳ Ｐゴシック" charset="-128"/>
                <a:cs typeface="ＭＳ Ｐゴシック" charset="-128"/>
              </a:rPr>
              <a:t>были исключены 14 дублирующих процедур</a:t>
            </a:r>
            <a:r>
              <a:rPr lang="ru-RU" sz="2000" dirty="0">
                <a:latin typeface="+mn-lt"/>
                <a:ea typeface="ＭＳ Ｐゴシック" charset="-128"/>
                <a:cs typeface="ＭＳ Ｐゴシック" charset="-128"/>
              </a:rPr>
              <a:t>, связанных с подключением (технологическим присоединением) объектов капитального строительства к централизованным системам водоснабжения и водоотведения, заключением договоров водоотведения и подписанием соответствующих актов о готовности внутриплощадочных и внутридомовых сетей и оборудования к подключению объектов к централизованным системам водоснабжения и водоотведения.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1052736"/>
            <a:ext cx="4110608" cy="317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ea typeface="ＭＳ Ｐゴシック" pitchFamily="34" charset="-128"/>
              </a:rPr>
              <a:t>ЗАЯВИТЕЛИ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23528" y="1268760"/>
            <a:ext cx="8568952" cy="4896544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порядке статьи 18.1  Закона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о защите конкуренции обжаловать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акты и (или)  действия 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(бездействия) уполномоченного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органа и (или) организации, 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осуществляющей эксплуатацию сетей, могут только </a:t>
            </a:r>
            <a:r>
              <a:rPr lang="ru-RU" sz="2400" b="1" dirty="0" smtClean="0">
                <a:solidFill>
                  <a:srgbClr val="FF0000"/>
                </a:solidFill>
              </a:rPr>
              <a:t>юридические лица </a:t>
            </a:r>
            <a:r>
              <a:rPr lang="ru-RU" sz="2400" dirty="0" smtClean="0">
                <a:solidFill>
                  <a:srgbClr val="FF0000"/>
                </a:solidFill>
              </a:rPr>
              <a:t>и </a:t>
            </a:r>
            <a:r>
              <a:rPr lang="ru-RU" sz="2400" b="1" dirty="0" smtClean="0">
                <a:solidFill>
                  <a:srgbClr val="FF0000"/>
                </a:solidFill>
              </a:rPr>
              <a:t>индивидуальные предприниматели</a:t>
            </a:r>
            <a:r>
              <a:rPr lang="ru-RU" sz="24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Обращение </a:t>
            </a:r>
            <a:r>
              <a:rPr lang="ru-RU" sz="2400" b="1" dirty="0">
                <a:solidFill>
                  <a:srgbClr val="FF0000"/>
                </a:solidFill>
              </a:rPr>
              <a:t>ф</a:t>
            </a:r>
            <a:r>
              <a:rPr lang="ru-RU" sz="2400" b="1" dirty="0" smtClean="0">
                <a:solidFill>
                  <a:srgbClr val="FF0000"/>
                </a:solidFill>
              </a:rPr>
              <a:t>изических лиц</a:t>
            </a: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 антимонопольный орган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</a:rPr>
              <a:t>н</a:t>
            </a:r>
            <a:r>
              <a:rPr lang="ru-RU" sz="2400" b="1" dirty="0" smtClean="0">
                <a:solidFill>
                  <a:srgbClr val="FF0000"/>
                </a:solidFill>
              </a:rPr>
              <a:t>е предусмотрено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</a:p>
          <a:p>
            <a:pPr marL="0" indent="0" algn="just">
              <a:buNone/>
            </a:pP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51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roshina\Desktop\Совещание с СРО\виды жалоб 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149080"/>
            <a:ext cx="2736304" cy="223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ВИДЫ ОБЖАЛУЕМЫХ ДЕЙСТВИЙ</a:t>
            </a:r>
            <a:endParaRPr lang="ru-RU" sz="2400" b="1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328592"/>
          </a:xfrm>
        </p:spPr>
        <p:txBody>
          <a:bodyPr/>
          <a:lstStyle/>
          <a:p>
            <a:pPr indent="450850" algn="just">
              <a:buFontTx/>
              <a:buChar char="-"/>
            </a:pPr>
            <a:endParaRPr lang="ru-RU" sz="2400" b="1" kern="1200" dirty="0" smtClean="0">
              <a:solidFill>
                <a:schemeClr val="tx1"/>
              </a:solidFill>
              <a:ea typeface="ＭＳ Ｐゴシック" pitchFamily="34" charset="-128"/>
              <a:cs typeface="Times New Roman" pitchFamily="18" charset="0"/>
            </a:endParaRPr>
          </a:p>
          <a:p>
            <a:pPr indent="450850" algn="just">
              <a:buFontTx/>
              <a:buChar char="-"/>
            </a:pPr>
            <a:r>
              <a:rPr lang="ru-RU" sz="2400" b="1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незаконный отказ </a:t>
            </a:r>
            <a:r>
              <a:rPr lang="ru-RU" sz="2400" b="1" kern="1200" dirty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в </a:t>
            </a:r>
            <a:r>
              <a:rPr lang="ru-RU" sz="2400" b="1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приёме документов</a:t>
            </a:r>
            <a:r>
              <a:rPr lang="ru-RU" sz="2400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, заявлений</a:t>
            </a:r>
            <a:endParaRPr lang="ru-RU" sz="2400" kern="1200" dirty="0">
              <a:solidFill>
                <a:schemeClr val="tx1"/>
              </a:solidFill>
              <a:ea typeface="ＭＳ Ｐゴシック" pitchFamily="34" charset="-128"/>
              <a:cs typeface="Times New Roman" pitchFamily="18" charset="0"/>
            </a:endParaRPr>
          </a:p>
          <a:p>
            <a:pPr indent="450850" algn="just">
              <a:buFontTx/>
              <a:buChar char="-"/>
            </a:pPr>
            <a:r>
              <a:rPr lang="ru-RU" sz="2400" b="1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предъявление излишних требований</a:t>
            </a:r>
            <a:r>
              <a:rPr lang="ru-RU" sz="2400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ru-RU" sz="2400" kern="1200" dirty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не </a:t>
            </a:r>
            <a:r>
              <a:rPr lang="ru-RU" sz="2400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установленных законами и иными нормативными  правовыми    актами субъекта РФ </a:t>
            </a:r>
            <a:endParaRPr lang="ru-RU" sz="2400" kern="1200" dirty="0">
              <a:solidFill>
                <a:schemeClr val="tx1"/>
              </a:solidFill>
              <a:ea typeface="ＭＳ Ｐゴシック" pitchFamily="34" charset="-128"/>
              <a:cs typeface="Times New Roman" pitchFamily="18" charset="0"/>
            </a:endParaRPr>
          </a:p>
          <a:p>
            <a:pPr indent="450850" algn="just">
              <a:buFontTx/>
              <a:buChar char="-"/>
            </a:pPr>
            <a:r>
              <a:rPr lang="ru-RU" sz="2400" b="1" kern="1200" dirty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нарушение </a:t>
            </a:r>
            <a:r>
              <a:rPr lang="ru-RU" sz="2400" b="1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сроков</a:t>
            </a:r>
            <a:r>
              <a:rPr lang="ru-RU" sz="2400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  осуществления процедуры,       включённой  в «исчерпывающий перечень»</a:t>
            </a:r>
          </a:p>
          <a:p>
            <a:pPr indent="450850" algn="just">
              <a:buFontTx/>
              <a:buChar char="-"/>
            </a:pPr>
            <a:r>
              <a:rPr lang="ru-RU" sz="2400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требования </a:t>
            </a:r>
            <a:r>
              <a:rPr lang="ru-RU" sz="2400" b="1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осуществить </a:t>
            </a:r>
          </a:p>
          <a:p>
            <a:pPr indent="0" algn="just">
              <a:buNone/>
            </a:pPr>
            <a:r>
              <a:rPr lang="ru-RU" sz="2400" b="1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процедуры не предусмотренные  </a:t>
            </a:r>
            <a:r>
              <a:rPr lang="ru-RU" sz="2400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    </a:t>
            </a:r>
          </a:p>
          <a:p>
            <a:pPr indent="0" algn="just">
              <a:buNone/>
            </a:pPr>
            <a:r>
              <a:rPr lang="ru-RU" sz="2400" kern="1200" dirty="0" smtClean="0">
                <a:solidFill>
                  <a:schemeClr val="tx1"/>
                </a:solidFill>
                <a:ea typeface="ＭＳ Ｐゴシック" pitchFamily="34" charset="-128"/>
                <a:cs typeface="Times New Roman" pitchFamily="18" charset="0"/>
              </a:rPr>
              <a:t>исчерпывающим перечнем</a:t>
            </a:r>
            <a:endParaRPr lang="ru-RU" sz="2400" kern="1200" dirty="0">
              <a:solidFill>
                <a:schemeClr val="tx1"/>
              </a:solidFill>
              <a:ea typeface="ＭＳ Ｐゴシック" pitchFamily="34" charset="-128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1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roshina\Desktop\Совещание с СРО\63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476" y="3931968"/>
            <a:ext cx="3073524" cy="263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980728"/>
            <a:ext cx="848797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Минстрой </a:t>
            </a:r>
            <a:r>
              <a:rPr lang="ru-RU" dirty="0">
                <a:solidFill>
                  <a:srgbClr val="FF0000"/>
                </a:solidFill>
              </a:rPr>
              <a:t>России ведёт реестр описаний процедур, включённых в исчерпывающий перечень, который содержит, в том </a:t>
            </a:r>
            <a:r>
              <a:rPr lang="ru-RU" dirty="0" smtClean="0">
                <a:solidFill>
                  <a:srgbClr val="FF0000"/>
                </a:solidFill>
              </a:rPr>
              <a:t>числе: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описание </a:t>
            </a:r>
            <a:r>
              <a:rPr lang="ru-RU" sz="2000" dirty="0"/>
              <a:t>случаев, в которых требуется проведение процедур,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перечень документов, которые заявитель обязан представить для проведения процедуры,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основания для отказа в принятии заявления и требуемых документов для проведения процедуры,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основания для приостановления проведения процедуры,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основания для отказа в выдаче заключения,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основание для непредставления разрешения,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срок проведения процедуры,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форму подачи заявителем документов,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>сведения об органе (организации), </a:t>
            </a:r>
            <a:endParaRPr lang="ru-RU" sz="2000" dirty="0" smtClean="0"/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осуществляющей </a:t>
            </a:r>
            <a:r>
              <a:rPr lang="ru-RU" sz="2000" dirty="0"/>
              <a:t>проведение </a:t>
            </a:r>
            <a:r>
              <a:rPr lang="ru-RU" sz="2000" dirty="0" smtClean="0"/>
              <a:t>процедуры и др.</a:t>
            </a:r>
            <a:endParaRPr lang="ru-RU" sz="2000" dirty="0"/>
          </a:p>
          <a:p>
            <a:pPr algn="just" eaLnBrk="1" hangingPunct="1">
              <a:defRPr/>
            </a:pPr>
            <a:endParaRPr lang="ru-RU" sz="2200" b="1" u="sng" dirty="0" smtClean="0">
              <a:solidFill>
                <a:srgbClr val="333399"/>
              </a:solidFill>
              <a:latin typeface="+mn-lt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144000" cy="547687"/>
          </a:xfrm>
        </p:spPr>
        <p:txBody>
          <a:bodyPr lIns="90000" tIns="45000" rIns="90000" bIns="45000" anchor="t"/>
          <a:lstStyle/>
          <a:p>
            <a:pPr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400" b="1" dirty="0" smtClean="0">
                <a:solidFill>
                  <a:schemeClr val="tx1"/>
                </a:solidFill>
                <a:ea typeface="ＭＳ Ｐゴシック" pitchFamily="34" charset="-128"/>
              </a:rPr>
              <a:t>РЕЕСТР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C92E-39BB-49EB-8567-906EA4F7A24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09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Eroshina\Desktop\Совещание с СРО\attentio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8920"/>
            <a:ext cx="3456384" cy="381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395536" y="975280"/>
            <a:ext cx="8496944" cy="5400600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ОБЖАЛОВАНИЕ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не позднее чем в </a:t>
            </a:r>
            <a:r>
              <a:rPr lang="ru-RU" sz="2400" b="1" dirty="0" smtClean="0">
                <a:solidFill>
                  <a:srgbClr val="FF0000"/>
                </a:solidFill>
              </a:rPr>
              <a:t>течение трёх месяцев </a:t>
            </a:r>
            <a:r>
              <a:rPr lang="ru-RU" sz="2400" dirty="0" smtClean="0">
                <a:solidFill>
                  <a:schemeClr val="tx1"/>
                </a:solidFill>
              </a:rPr>
              <a:t>со дня принятия акта и (или) совершения действия (бездействия) уполномоченного органа и (или) организации , осуществляющей эксплуатацию сетей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РАССМОТРЕНИЯ ЖАЛОБЫ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течение </a:t>
            </a:r>
            <a:r>
              <a:rPr lang="ru-RU" sz="2400" dirty="0" smtClean="0">
                <a:solidFill>
                  <a:srgbClr val="FF0000"/>
                </a:solidFill>
              </a:rPr>
              <a:t>7 рабочих дней </a:t>
            </a:r>
            <a:r>
              <a:rPr lang="ru-RU" sz="2400" dirty="0" smtClean="0">
                <a:solidFill>
                  <a:schemeClr val="tx1"/>
                </a:solidFill>
              </a:rPr>
              <a:t>со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дня её поступления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НАПРАВЛЕНИЕ РЕШЕНИЯ СТОРОНАМ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течение </a:t>
            </a:r>
            <a:r>
              <a:rPr lang="ru-RU" sz="2400" dirty="0" smtClean="0">
                <a:solidFill>
                  <a:srgbClr val="FF0000"/>
                </a:solidFill>
              </a:rPr>
              <a:t>3 рабочих дней </a:t>
            </a:r>
            <a:r>
              <a:rPr lang="ru-RU" sz="2400" dirty="0" smtClean="0">
                <a:solidFill>
                  <a:schemeClr val="tx1"/>
                </a:solidFill>
              </a:rPr>
              <a:t>со дня принятия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решения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67408"/>
            <a:ext cx="8229600" cy="1143000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  <a:ea typeface="ＭＳ Ｐゴシック" pitchFamily="34" charset="-128"/>
              </a:rPr>
              <a:t>ВНИМАНИЕ СРОКИ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788908-7B32-4B2F-907A-3D7710DA9E9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9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2697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ea typeface="ＭＳ Ｐゴシック" pitchFamily="34" charset="-128"/>
              </a:rPr>
              <a:t>ЭТАПЫ АДМИНИСТРАТИВНОЙ ПРОЦЕДУРЫ </a:t>
            </a:r>
            <a:endParaRPr lang="ru-RU" sz="2800" b="1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7544" y="1124744"/>
            <a:ext cx="3960440" cy="3672408"/>
          </a:xfr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1этап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Предварительное рассмотрение жалобы на предмет соответствия предъявленным статье 18.1 закона о защите конкуренции требованиям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2 этап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Определение подведомственности рассмотрения жалобы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395536" y="5013176"/>
            <a:ext cx="8424936" cy="1431850"/>
          </a:xfr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dirty="0">
                <a:solidFill>
                  <a:srgbClr val="FF0000"/>
                </a:solidFill>
              </a:rPr>
              <a:t>5 этап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Оформление решения и предписания и направление их сторонам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716016" y="1124744"/>
            <a:ext cx="4041775" cy="3600400"/>
          </a:xfr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000" b="1" dirty="0">
                <a:solidFill>
                  <a:srgbClr val="FF0000"/>
                </a:solidFill>
              </a:rPr>
              <a:t>3 </a:t>
            </a:r>
            <a:r>
              <a:rPr lang="ru-RU" sz="2000" b="1" dirty="0" smtClean="0">
                <a:solidFill>
                  <a:srgbClr val="FF0000"/>
                </a:solidFill>
              </a:rPr>
              <a:t>этап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Размещение информации о поступлении жалобы на сайте антимонопольного органа и уведомление заявителя о месте и времени рассмотрения жалобы</a:t>
            </a:r>
            <a:endParaRPr lang="ru-RU" sz="2000" b="1" dirty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4 этап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Рассмотрение жалобы по существу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F80133-9DA4-46F0-ACA6-A00CAE5232F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6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31976"/>
            <a:ext cx="8229600" cy="1143000"/>
          </a:xfrm>
        </p:spPr>
        <p:txBody>
          <a:bodyPr/>
          <a:lstStyle/>
          <a:p>
            <a:r>
              <a:rPr lang="ru-RU" sz="2400" b="1" dirty="0">
                <a:solidFill>
                  <a:schemeClr val="tx1"/>
                </a:solidFill>
                <a:ea typeface="ＭＳ Ｐゴシック" pitchFamily="34" charset="-128"/>
              </a:rPr>
              <a:t>РЕШЕНИЕ и ПРЕДПИСАНИЕ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РЕШЕНИЕ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Принимается Комиссией управления в составе не менее 50% общего числа членов, но не менее 3 человек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Содержит</a:t>
            </a:r>
            <a:r>
              <a:rPr lang="ru-RU" sz="2000" dirty="0" smtClean="0">
                <a:solidFill>
                  <a:schemeClr val="tx1"/>
                </a:solidFill>
              </a:rPr>
              <a:t> наименование органа, чьи действия обжалуются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Доводы</a:t>
            </a:r>
            <a:r>
              <a:rPr lang="ru-RU" sz="2000" dirty="0" smtClean="0">
                <a:solidFill>
                  <a:schemeClr val="tx1"/>
                </a:solidFill>
              </a:rPr>
              <a:t> заявителя </a:t>
            </a:r>
            <a:r>
              <a:rPr lang="ru-RU" sz="2000" b="1" dirty="0" smtClean="0">
                <a:solidFill>
                  <a:schemeClr val="tx1"/>
                </a:solidFill>
              </a:rPr>
              <a:t>и возражения  </a:t>
            </a:r>
            <a:r>
              <a:rPr lang="ru-RU" sz="2000" dirty="0" smtClean="0">
                <a:solidFill>
                  <a:schemeClr val="tx1"/>
                </a:solidFill>
              </a:rPr>
              <a:t>лиц, чьи акты обжалуются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Выводы</a:t>
            </a:r>
            <a:r>
              <a:rPr lang="ru-RU" sz="2000" dirty="0" smtClean="0">
                <a:solidFill>
                  <a:schemeClr val="tx1"/>
                </a:solidFill>
              </a:rPr>
              <a:t> о нормах законодательства, которые нарушены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Заключение</a:t>
            </a:r>
            <a:r>
              <a:rPr lang="ru-RU" sz="2000" dirty="0" smtClean="0">
                <a:solidFill>
                  <a:schemeClr val="tx1"/>
                </a:solidFill>
              </a:rPr>
              <a:t> о признании жалобы (не)обоснованной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предписание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Меры</a:t>
            </a:r>
            <a:r>
              <a:rPr lang="ru-RU" sz="2000" dirty="0" smtClean="0">
                <a:solidFill>
                  <a:schemeClr val="tx1"/>
                </a:solidFill>
              </a:rPr>
              <a:t> по выдаче предписания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F80133-9DA4-46F0-ACA6-A00CAE5232F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539552" y="4663496"/>
            <a:ext cx="4243387" cy="1368425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ПРЕДПИСАНИЕ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Обязательно</a:t>
            </a:r>
            <a:r>
              <a:rPr lang="ru-RU" sz="2000" dirty="0" smtClean="0">
                <a:solidFill>
                  <a:schemeClr val="tx1"/>
                </a:solidFill>
              </a:rPr>
              <a:t> для исполнения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установленные </a:t>
            </a:r>
            <a:r>
              <a:rPr lang="ru-RU" sz="2000" b="1" dirty="0" smtClean="0">
                <a:solidFill>
                  <a:schemeClr val="tx1"/>
                </a:solidFill>
              </a:rPr>
              <a:t>сроки</a:t>
            </a:r>
          </a:p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2051" name="Picture 3" descr="C:\Users\Eroshina\Desktop\Совещание с СРО\Fotolia_62678180_Subscription_Monthly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789040"/>
            <a:ext cx="4104456" cy="257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188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14966</TotalTime>
  <Words>625</Words>
  <Application>Microsoft Office PowerPoint</Application>
  <PresentationFormat>Экран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ИЗМЕНЕНИЯ В ЗАКОНОДАТЕЛЬСТВЕ</vt:lpstr>
      <vt:lpstr>ИСЧЕРПЫВАЮЩИЕ ПЕРЕЧНИ</vt:lpstr>
      <vt:lpstr>ЗАЯВИТЕЛИ</vt:lpstr>
      <vt:lpstr>ВИДЫ ОБЖАЛУЕМЫХ ДЕЙСТВИЙ</vt:lpstr>
      <vt:lpstr>РЕЕСТР</vt:lpstr>
      <vt:lpstr>ВНИМАНИЕ СРОКИ</vt:lpstr>
      <vt:lpstr>ЭТАПЫ АДМИНИСТРАТИВНОЙ ПРОЦЕДУРЫ </vt:lpstr>
      <vt:lpstr>РЕШЕНИЕ и ПРЕДПИСАНИЕ</vt:lpstr>
      <vt:lpstr>АДМИНИСТРАТИВНАЯ ОТВЕТСТВЕННОСТЬ</vt:lpstr>
      <vt:lpstr>КУДА ОБРАЩАТЬСЯ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Eroshina</cp:lastModifiedBy>
  <cp:revision>515</cp:revision>
  <cp:lastPrinted>2013-06-05T07:02:39Z</cp:lastPrinted>
  <dcterms:created xsi:type="dcterms:W3CDTF">2012-06-13T09:09:29Z</dcterms:created>
  <dcterms:modified xsi:type="dcterms:W3CDTF">2017-05-29T08:16:53Z</dcterms:modified>
</cp:coreProperties>
</file>